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72" r:id="rId7"/>
    <p:sldId id="270" r:id="rId8"/>
    <p:sldId id="261" r:id="rId9"/>
    <p:sldId id="262" r:id="rId10"/>
    <p:sldId id="263" r:id="rId11"/>
    <p:sldId id="258" r:id="rId12"/>
    <p:sldId id="265" r:id="rId13"/>
    <p:sldId id="259" r:id="rId14"/>
    <p:sldId id="274" r:id="rId15"/>
    <p:sldId id="269" r:id="rId16"/>
    <p:sldId id="260" r:id="rId17"/>
    <p:sldId id="273" r:id="rId18"/>
    <p:sldId id="271" r:id="rId19"/>
    <p:sldId id="268" r:id="rId20"/>
    <p:sldId id="266" r:id="rId21"/>
    <p:sldId id="267" r:id="rId2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7B21"/>
    <a:srgbClr val="567E92"/>
    <a:srgbClr val="B9854A"/>
    <a:srgbClr val="740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1768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5" Type="http://schemas.openxmlformats.org/officeDocument/2006/relationships/image" Target="../media/image29.png"/><Relationship Id="rId4" Type="http://schemas.microsoft.com/office/2007/relationships/hdphoto" Target="../media/hdphoto3.wdp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5" Type="http://schemas.openxmlformats.org/officeDocument/2006/relationships/image" Target="../media/image29.png"/><Relationship Id="rId4" Type="http://schemas.microsoft.com/office/2007/relationships/hdphoto" Target="../media/hdphoto3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86F6CF-3FB9-4C9C-9C4B-914348B15C7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FCC967E9-2703-43A7-BCF6-0B28B286159E}">
      <dgm:prSet phldrT="[Szöveg]"/>
      <dgm:spPr/>
      <dgm:t>
        <a:bodyPr/>
        <a:lstStyle/>
        <a:p>
          <a:r>
            <a:rPr lang="en-US" dirty="0"/>
            <a:t>IIT </a:t>
          </a:r>
          <a:r>
            <a:rPr lang="en-US" dirty="0" err="1"/>
            <a:t>Ágazati</a:t>
          </a:r>
          <a:r>
            <a:rPr lang="en-US" dirty="0"/>
            <a:t> </a:t>
          </a:r>
          <a:r>
            <a:rPr lang="en-US" dirty="0" err="1"/>
            <a:t>főtárgy</a:t>
          </a:r>
          <a:endParaRPr lang="hu-HU" dirty="0"/>
        </a:p>
      </dgm:t>
    </dgm:pt>
    <dgm:pt modelId="{B436C7FB-4904-432E-87FF-2F97AD3FECB6}" type="parTrans" cxnId="{4E2C9CE1-A677-4559-B7DA-18DF06BE0065}">
      <dgm:prSet/>
      <dgm:spPr/>
      <dgm:t>
        <a:bodyPr/>
        <a:lstStyle/>
        <a:p>
          <a:endParaRPr lang="hu-HU"/>
        </a:p>
      </dgm:t>
    </dgm:pt>
    <dgm:pt modelId="{53F362D7-AE82-43EF-A2B2-E9BBA3F91BC1}" type="sibTrans" cxnId="{4E2C9CE1-A677-4559-B7DA-18DF06BE0065}">
      <dgm:prSet/>
      <dgm:spPr/>
      <dgm:t>
        <a:bodyPr/>
        <a:lstStyle/>
        <a:p>
          <a:endParaRPr lang="hu-HU"/>
        </a:p>
      </dgm:t>
    </dgm:pt>
    <dgm:pt modelId="{84D9E219-45D5-4A37-8212-AF5B03557FDC}">
      <dgm:prSet phldrT="[Szöveg]"/>
      <dgm:spPr/>
      <dgm:t>
        <a:bodyPr/>
        <a:lstStyle/>
        <a:p>
          <a:r>
            <a:rPr lang="en-US" dirty="0"/>
            <a:t>IIT </a:t>
          </a:r>
          <a:r>
            <a:rPr lang="hu-HU" dirty="0"/>
            <a:t>Ágazati </a:t>
          </a:r>
          <a:r>
            <a:rPr lang="en-US" dirty="0"/>
            <a:t>labor</a:t>
          </a:r>
          <a:endParaRPr lang="hu-HU" dirty="0"/>
        </a:p>
      </dgm:t>
    </dgm:pt>
    <dgm:pt modelId="{FE767F32-489C-4533-8F85-F994D7B7DC17}" type="parTrans" cxnId="{20420B44-10CE-4DE5-81BF-FD281CEEB53A}">
      <dgm:prSet/>
      <dgm:spPr/>
      <dgm:t>
        <a:bodyPr/>
        <a:lstStyle/>
        <a:p>
          <a:endParaRPr lang="hu-HU"/>
        </a:p>
      </dgm:t>
    </dgm:pt>
    <dgm:pt modelId="{AE91568E-3F81-4430-B75C-F2F01C7898BB}" type="sibTrans" cxnId="{20420B44-10CE-4DE5-81BF-FD281CEEB53A}">
      <dgm:prSet/>
      <dgm:spPr/>
      <dgm:t>
        <a:bodyPr/>
        <a:lstStyle/>
        <a:p>
          <a:endParaRPr lang="hu-HU"/>
        </a:p>
      </dgm:t>
    </dgm:pt>
    <dgm:pt modelId="{AFC3059E-16BC-45FB-B7B4-606C86A32402}">
      <dgm:prSet phldrT="[Szöveg]"/>
      <dgm:spPr/>
      <dgm:t>
        <a:bodyPr/>
        <a:lstStyle/>
        <a:p>
          <a:r>
            <a:rPr lang="en-US" dirty="0"/>
            <a:t>Spec. </a:t>
          </a:r>
          <a:r>
            <a:rPr lang="en-US" dirty="0" err="1"/>
            <a:t>tárgy</a:t>
          </a:r>
          <a:r>
            <a:rPr lang="en-US" dirty="0"/>
            <a:t> 2</a:t>
          </a:r>
          <a:endParaRPr lang="hu-HU" dirty="0"/>
        </a:p>
      </dgm:t>
    </dgm:pt>
    <dgm:pt modelId="{594CC219-E1DF-4466-A0FD-2DAD22D6CC93}" type="parTrans" cxnId="{116463AA-3BFE-47B7-8802-7BCC7F9CE308}">
      <dgm:prSet/>
      <dgm:spPr/>
      <dgm:t>
        <a:bodyPr/>
        <a:lstStyle/>
        <a:p>
          <a:endParaRPr lang="hu-HU"/>
        </a:p>
      </dgm:t>
    </dgm:pt>
    <dgm:pt modelId="{123CC67C-9880-4B22-84CB-1B22AB102EBF}" type="sibTrans" cxnId="{116463AA-3BFE-47B7-8802-7BCC7F9CE308}">
      <dgm:prSet/>
      <dgm:spPr/>
      <dgm:t>
        <a:bodyPr/>
        <a:lstStyle/>
        <a:p>
          <a:endParaRPr lang="hu-HU"/>
        </a:p>
      </dgm:t>
    </dgm:pt>
    <dgm:pt modelId="{D3A19B83-CA40-4CD1-9D4C-9A952021953F}">
      <dgm:prSet phldrT="[Szöveg]"/>
      <dgm:spPr/>
      <dgm:t>
        <a:bodyPr/>
        <a:lstStyle/>
        <a:p>
          <a:r>
            <a:rPr lang="en-US" dirty="0"/>
            <a:t>Spec </a:t>
          </a:r>
          <a:r>
            <a:rPr lang="en-US" dirty="0" err="1"/>
            <a:t>tárgy</a:t>
          </a:r>
          <a:r>
            <a:rPr lang="en-US" dirty="0"/>
            <a:t> 3.</a:t>
          </a:r>
          <a:endParaRPr lang="hu-HU" dirty="0"/>
        </a:p>
      </dgm:t>
    </dgm:pt>
    <dgm:pt modelId="{5D9BAC16-60F5-4113-8FDA-E648524D3EBC}" type="parTrans" cxnId="{DDAC47A5-C55F-4BB0-86B1-E3248383CEC9}">
      <dgm:prSet/>
      <dgm:spPr/>
      <dgm:t>
        <a:bodyPr/>
        <a:lstStyle/>
        <a:p>
          <a:endParaRPr lang="hu-HU"/>
        </a:p>
      </dgm:t>
    </dgm:pt>
    <dgm:pt modelId="{7A471839-E979-4C94-A47A-93C5ED3FA2FE}" type="sibTrans" cxnId="{DDAC47A5-C55F-4BB0-86B1-E3248383CEC9}">
      <dgm:prSet/>
      <dgm:spPr/>
      <dgm:t>
        <a:bodyPr/>
        <a:lstStyle/>
        <a:p>
          <a:endParaRPr lang="hu-HU"/>
        </a:p>
      </dgm:t>
    </dgm:pt>
    <dgm:pt modelId="{E67EBCC0-CF55-4F5E-B94C-1562D72EFC43}">
      <dgm:prSet phldrT="[Szöveg]"/>
      <dgm:spPr/>
      <dgm:t>
        <a:bodyPr/>
        <a:lstStyle/>
        <a:p>
          <a:r>
            <a:rPr lang="hu-HU"/>
            <a:t>Szakdolgozat</a:t>
          </a:r>
        </a:p>
      </dgm:t>
    </dgm:pt>
    <dgm:pt modelId="{242DD492-86AE-4248-9845-D8ED03223FF1}" type="parTrans" cxnId="{8FD9D12E-C6FC-401A-915F-1BDDDB90DE89}">
      <dgm:prSet/>
      <dgm:spPr/>
      <dgm:t>
        <a:bodyPr/>
        <a:lstStyle/>
        <a:p>
          <a:endParaRPr lang="hu-HU"/>
        </a:p>
      </dgm:t>
    </dgm:pt>
    <dgm:pt modelId="{8C3CDE25-213F-4603-8AA6-18071D9ABFD0}" type="sibTrans" cxnId="{8FD9D12E-C6FC-401A-915F-1BDDDB90DE89}">
      <dgm:prSet/>
      <dgm:spPr/>
      <dgm:t>
        <a:bodyPr/>
        <a:lstStyle/>
        <a:p>
          <a:endParaRPr lang="hu-HU"/>
        </a:p>
      </dgm:t>
    </dgm:pt>
    <dgm:pt modelId="{06147429-4AE4-458C-BD68-ACDA47F224D1}">
      <dgm:prSet phldrT="[Szöveg]"/>
      <dgm:spPr/>
      <dgm:t>
        <a:bodyPr/>
        <a:lstStyle/>
        <a:p>
          <a:r>
            <a:rPr lang="hu-HU"/>
            <a:t>Önálló labor</a:t>
          </a:r>
        </a:p>
      </dgm:t>
    </dgm:pt>
    <dgm:pt modelId="{686A89C1-775C-419A-8251-115F52038798}" type="parTrans" cxnId="{52502558-8E9D-4B32-AB18-2FD8FE2ECF50}">
      <dgm:prSet/>
      <dgm:spPr/>
      <dgm:t>
        <a:bodyPr/>
        <a:lstStyle/>
        <a:p>
          <a:endParaRPr lang="hu-HU"/>
        </a:p>
      </dgm:t>
    </dgm:pt>
    <dgm:pt modelId="{3C2CF735-8570-4574-A558-9E9D34F49355}" type="sibTrans" cxnId="{52502558-8E9D-4B32-AB18-2FD8FE2ECF50}">
      <dgm:prSet/>
      <dgm:spPr/>
      <dgm:t>
        <a:bodyPr/>
        <a:lstStyle/>
        <a:p>
          <a:endParaRPr lang="hu-HU"/>
        </a:p>
      </dgm:t>
    </dgm:pt>
    <dgm:pt modelId="{31C53287-19BE-4EC8-AF96-886DAB9441BB}">
      <dgm:prSet phldrT="[Szöveg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hu-HU"/>
            <a:t>Szakmai gyakorlat</a:t>
          </a:r>
        </a:p>
      </dgm:t>
    </dgm:pt>
    <dgm:pt modelId="{121EE8BC-2443-4D25-AEF7-B36AF2C0F1C7}" type="parTrans" cxnId="{C817443C-8AA6-467A-9635-7B652C1E06BE}">
      <dgm:prSet/>
      <dgm:spPr/>
      <dgm:t>
        <a:bodyPr/>
        <a:lstStyle/>
        <a:p>
          <a:endParaRPr lang="hu-HU"/>
        </a:p>
      </dgm:t>
    </dgm:pt>
    <dgm:pt modelId="{03F2C63B-225F-4273-A22F-E952354FBB08}" type="sibTrans" cxnId="{C817443C-8AA6-467A-9635-7B652C1E06BE}">
      <dgm:prSet/>
      <dgm:spPr/>
      <dgm:t>
        <a:bodyPr/>
        <a:lstStyle/>
        <a:p>
          <a:endParaRPr lang="hu-HU"/>
        </a:p>
      </dgm:t>
    </dgm:pt>
    <dgm:pt modelId="{D667FC06-0EAB-4EC5-9F47-49AE800A40DB}" type="pres">
      <dgm:prSet presAssocID="{1486F6CF-3FB9-4C9C-9C4B-914348B15C7B}" presName="diagram" presStyleCnt="0">
        <dgm:presLayoutVars>
          <dgm:dir/>
          <dgm:resizeHandles val="exact"/>
        </dgm:presLayoutVars>
      </dgm:prSet>
      <dgm:spPr/>
    </dgm:pt>
    <dgm:pt modelId="{B2941134-11C8-4FB6-A71F-B5AE8218D4D0}" type="pres">
      <dgm:prSet presAssocID="{FCC967E9-2703-43A7-BCF6-0B28B286159E}" presName="node" presStyleLbl="node1" presStyleIdx="0" presStyleCnt="7">
        <dgm:presLayoutVars>
          <dgm:bulletEnabled val="1"/>
        </dgm:presLayoutVars>
      </dgm:prSet>
      <dgm:spPr/>
    </dgm:pt>
    <dgm:pt modelId="{4C31F03D-37C0-4400-8BAC-4D24D9B39D49}" type="pres">
      <dgm:prSet presAssocID="{53F362D7-AE82-43EF-A2B2-E9BBA3F91BC1}" presName="sibTrans" presStyleCnt="0"/>
      <dgm:spPr/>
    </dgm:pt>
    <dgm:pt modelId="{936AD4EF-C42E-4163-99D6-EE8F5DAD49E8}" type="pres">
      <dgm:prSet presAssocID="{84D9E219-45D5-4A37-8212-AF5B03557FDC}" presName="node" presStyleLbl="node1" presStyleIdx="1" presStyleCnt="7">
        <dgm:presLayoutVars>
          <dgm:bulletEnabled val="1"/>
        </dgm:presLayoutVars>
      </dgm:prSet>
      <dgm:spPr/>
    </dgm:pt>
    <dgm:pt modelId="{2279FDCC-1F34-4949-BBE1-655DF9C9722E}" type="pres">
      <dgm:prSet presAssocID="{AE91568E-3F81-4430-B75C-F2F01C7898BB}" presName="sibTrans" presStyleCnt="0"/>
      <dgm:spPr/>
    </dgm:pt>
    <dgm:pt modelId="{17837016-3DD7-45B0-B3F7-5453F87F1B9E}" type="pres">
      <dgm:prSet presAssocID="{AFC3059E-16BC-45FB-B7B4-606C86A32402}" presName="node" presStyleLbl="node1" presStyleIdx="2" presStyleCnt="7">
        <dgm:presLayoutVars>
          <dgm:bulletEnabled val="1"/>
        </dgm:presLayoutVars>
      </dgm:prSet>
      <dgm:spPr/>
    </dgm:pt>
    <dgm:pt modelId="{7D2A3054-71DD-4013-8BB3-3F7A7510A0C8}" type="pres">
      <dgm:prSet presAssocID="{123CC67C-9880-4B22-84CB-1B22AB102EBF}" presName="sibTrans" presStyleCnt="0"/>
      <dgm:spPr/>
    </dgm:pt>
    <dgm:pt modelId="{1505F042-9B01-452C-A760-5DA0303FA4C4}" type="pres">
      <dgm:prSet presAssocID="{D3A19B83-CA40-4CD1-9D4C-9A952021953F}" presName="node" presStyleLbl="node1" presStyleIdx="3" presStyleCnt="7">
        <dgm:presLayoutVars>
          <dgm:bulletEnabled val="1"/>
        </dgm:presLayoutVars>
      </dgm:prSet>
      <dgm:spPr/>
    </dgm:pt>
    <dgm:pt modelId="{366E1EAE-1F97-4DA9-BDCD-7A13893D2CCF}" type="pres">
      <dgm:prSet presAssocID="{7A471839-E979-4C94-A47A-93C5ED3FA2FE}" presName="sibTrans" presStyleCnt="0"/>
      <dgm:spPr/>
    </dgm:pt>
    <dgm:pt modelId="{E5EF2B6D-BE7E-4AAB-9FF5-B069B2DB4593}" type="pres">
      <dgm:prSet presAssocID="{06147429-4AE4-458C-BD68-ACDA47F224D1}" presName="node" presStyleLbl="node1" presStyleIdx="4" presStyleCnt="7">
        <dgm:presLayoutVars>
          <dgm:bulletEnabled val="1"/>
        </dgm:presLayoutVars>
      </dgm:prSet>
      <dgm:spPr/>
    </dgm:pt>
    <dgm:pt modelId="{177696E3-255D-408C-A071-C42ED94537F7}" type="pres">
      <dgm:prSet presAssocID="{3C2CF735-8570-4574-A558-9E9D34F49355}" presName="sibTrans" presStyleCnt="0"/>
      <dgm:spPr/>
    </dgm:pt>
    <dgm:pt modelId="{53D57E2A-1059-4D71-BB6B-1BEBA40AA9C5}" type="pres">
      <dgm:prSet presAssocID="{E67EBCC0-CF55-4F5E-B94C-1562D72EFC43}" presName="node" presStyleLbl="node1" presStyleIdx="5" presStyleCnt="7">
        <dgm:presLayoutVars>
          <dgm:bulletEnabled val="1"/>
        </dgm:presLayoutVars>
      </dgm:prSet>
      <dgm:spPr/>
    </dgm:pt>
    <dgm:pt modelId="{D0A6D8DD-2F44-40A1-92B7-156156A6E309}" type="pres">
      <dgm:prSet presAssocID="{8C3CDE25-213F-4603-8AA6-18071D9ABFD0}" presName="sibTrans" presStyleCnt="0"/>
      <dgm:spPr/>
    </dgm:pt>
    <dgm:pt modelId="{5B65A4C0-2920-4872-9DE2-B551FA8CEEE7}" type="pres">
      <dgm:prSet presAssocID="{31C53287-19BE-4EC8-AF96-886DAB9441BB}" presName="node" presStyleLbl="node1" presStyleIdx="6" presStyleCnt="7">
        <dgm:presLayoutVars>
          <dgm:bulletEnabled val="1"/>
        </dgm:presLayoutVars>
      </dgm:prSet>
      <dgm:spPr/>
    </dgm:pt>
  </dgm:ptLst>
  <dgm:cxnLst>
    <dgm:cxn modelId="{8FD9D12E-C6FC-401A-915F-1BDDDB90DE89}" srcId="{1486F6CF-3FB9-4C9C-9C4B-914348B15C7B}" destId="{E67EBCC0-CF55-4F5E-B94C-1562D72EFC43}" srcOrd="5" destOrd="0" parTransId="{242DD492-86AE-4248-9845-D8ED03223FF1}" sibTransId="{8C3CDE25-213F-4603-8AA6-18071D9ABFD0}"/>
    <dgm:cxn modelId="{A2A7F137-63E8-4E95-B32C-B080637B4CC2}" type="presOf" srcId="{06147429-4AE4-458C-BD68-ACDA47F224D1}" destId="{E5EF2B6D-BE7E-4AAB-9FF5-B069B2DB4593}" srcOrd="0" destOrd="0" presId="urn:microsoft.com/office/officeart/2005/8/layout/default"/>
    <dgm:cxn modelId="{C817443C-8AA6-467A-9635-7B652C1E06BE}" srcId="{1486F6CF-3FB9-4C9C-9C4B-914348B15C7B}" destId="{31C53287-19BE-4EC8-AF96-886DAB9441BB}" srcOrd="6" destOrd="0" parTransId="{121EE8BC-2443-4D25-AEF7-B36AF2C0F1C7}" sibTransId="{03F2C63B-225F-4273-A22F-E952354FBB08}"/>
    <dgm:cxn modelId="{39283642-8909-473B-BDBE-7DF3DA8CED4E}" type="presOf" srcId="{E67EBCC0-CF55-4F5E-B94C-1562D72EFC43}" destId="{53D57E2A-1059-4D71-BB6B-1BEBA40AA9C5}" srcOrd="0" destOrd="0" presId="urn:microsoft.com/office/officeart/2005/8/layout/default"/>
    <dgm:cxn modelId="{20420B44-10CE-4DE5-81BF-FD281CEEB53A}" srcId="{1486F6CF-3FB9-4C9C-9C4B-914348B15C7B}" destId="{84D9E219-45D5-4A37-8212-AF5B03557FDC}" srcOrd="1" destOrd="0" parTransId="{FE767F32-489C-4533-8F85-F994D7B7DC17}" sibTransId="{AE91568E-3F81-4430-B75C-F2F01C7898BB}"/>
    <dgm:cxn modelId="{D9148E4C-8004-43DD-B62C-DD090D2E746A}" type="presOf" srcId="{84D9E219-45D5-4A37-8212-AF5B03557FDC}" destId="{936AD4EF-C42E-4163-99D6-EE8F5DAD49E8}" srcOrd="0" destOrd="0" presId="urn:microsoft.com/office/officeart/2005/8/layout/default"/>
    <dgm:cxn modelId="{97E9986C-2DE9-470F-B318-759D30C1F515}" type="presOf" srcId="{D3A19B83-CA40-4CD1-9D4C-9A952021953F}" destId="{1505F042-9B01-452C-A760-5DA0303FA4C4}" srcOrd="0" destOrd="0" presId="urn:microsoft.com/office/officeart/2005/8/layout/default"/>
    <dgm:cxn modelId="{BBC90A57-4F96-46B5-86C8-14FECE691676}" type="presOf" srcId="{AFC3059E-16BC-45FB-B7B4-606C86A32402}" destId="{17837016-3DD7-45B0-B3F7-5453F87F1B9E}" srcOrd="0" destOrd="0" presId="urn:microsoft.com/office/officeart/2005/8/layout/default"/>
    <dgm:cxn modelId="{52502558-8E9D-4B32-AB18-2FD8FE2ECF50}" srcId="{1486F6CF-3FB9-4C9C-9C4B-914348B15C7B}" destId="{06147429-4AE4-458C-BD68-ACDA47F224D1}" srcOrd="4" destOrd="0" parTransId="{686A89C1-775C-419A-8251-115F52038798}" sibTransId="{3C2CF735-8570-4574-A558-9E9D34F49355}"/>
    <dgm:cxn modelId="{E71EE35A-66CD-4AF3-AE1B-49DC1DDD47C1}" type="presOf" srcId="{FCC967E9-2703-43A7-BCF6-0B28B286159E}" destId="{B2941134-11C8-4FB6-A71F-B5AE8218D4D0}" srcOrd="0" destOrd="0" presId="urn:microsoft.com/office/officeart/2005/8/layout/default"/>
    <dgm:cxn modelId="{54608D80-1CE1-4555-9F19-633F794FBA5F}" type="presOf" srcId="{31C53287-19BE-4EC8-AF96-886DAB9441BB}" destId="{5B65A4C0-2920-4872-9DE2-B551FA8CEEE7}" srcOrd="0" destOrd="0" presId="urn:microsoft.com/office/officeart/2005/8/layout/default"/>
    <dgm:cxn modelId="{DDAC47A5-C55F-4BB0-86B1-E3248383CEC9}" srcId="{1486F6CF-3FB9-4C9C-9C4B-914348B15C7B}" destId="{D3A19B83-CA40-4CD1-9D4C-9A952021953F}" srcOrd="3" destOrd="0" parTransId="{5D9BAC16-60F5-4113-8FDA-E648524D3EBC}" sibTransId="{7A471839-E979-4C94-A47A-93C5ED3FA2FE}"/>
    <dgm:cxn modelId="{116463AA-3BFE-47B7-8802-7BCC7F9CE308}" srcId="{1486F6CF-3FB9-4C9C-9C4B-914348B15C7B}" destId="{AFC3059E-16BC-45FB-B7B4-606C86A32402}" srcOrd="2" destOrd="0" parTransId="{594CC219-E1DF-4466-A0FD-2DAD22D6CC93}" sibTransId="{123CC67C-9880-4B22-84CB-1B22AB102EBF}"/>
    <dgm:cxn modelId="{D49B79D0-4E87-40AF-9897-45B22E5743E3}" type="presOf" srcId="{1486F6CF-3FB9-4C9C-9C4B-914348B15C7B}" destId="{D667FC06-0EAB-4EC5-9F47-49AE800A40DB}" srcOrd="0" destOrd="0" presId="urn:microsoft.com/office/officeart/2005/8/layout/default"/>
    <dgm:cxn modelId="{4E2C9CE1-A677-4559-B7DA-18DF06BE0065}" srcId="{1486F6CF-3FB9-4C9C-9C4B-914348B15C7B}" destId="{FCC967E9-2703-43A7-BCF6-0B28B286159E}" srcOrd="0" destOrd="0" parTransId="{B436C7FB-4904-432E-87FF-2F97AD3FECB6}" sibTransId="{53F362D7-AE82-43EF-A2B2-E9BBA3F91BC1}"/>
    <dgm:cxn modelId="{A2476691-A886-4EA6-917A-C34F70AB5087}" type="presParOf" srcId="{D667FC06-0EAB-4EC5-9F47-49AE800A40DB}" destId="{B2941134-11C8-4FB6-A71F-B5AE8218D4D0}" srcOrd="0" destOrd="0" presId="urn:microsoft.com/office/officeart/2005/8/layout/default"/>
    <dgm:cxn modelId="{F4AFA900-2ED9-4AE9-BFED-B316A8621816}" type="presParOf" srcId="{D667FC06-0EAB-4EC5-9F47-49AE800A40DB}" destId="{4C31F03D-37C0-4400-8BAC-4D24D9B39D49}" srcOrd="1" destOrd="0" presId="urn:microsoft.com/office/officeart/2005/8/layout/default"/>
    <dgm:cxn modelId="{D2B04ADA-0B42-4AB6-B3DD-33FC0467263C}" type="presParOf" srcId="{D667FC06-0EAB-4EC5-9F47-49AE800A40DB}" destId="{936AD4EF-C42E-4163-99D6-EE8F5DAD49E8}" srcOrd="2" destOrd="0" presId="urn:microsoft.com/office/officeart/2005/8/layout/default"/>
    <dgm:cxn modelId="{ED352234-08C5-4F0B-B038-8E0AA6167940}" type="presParOf" srcId="{D667FC06-0EAB-4EC5-9F47-49AE800A40DB}" destId="{2279FDCC-1F34-4949-BBE1-655DF9C9722E}" srcOrd="3" destOrd="0" presId="urn:microsoft.com/office/officeart/2005/8/layout/default"/>
    <dgm:cxn modelId="{4797E868-BEC3-4311-84EF-D7C8BB1B9A8F}" type="presParOf" srcId="{D667FC06-0EAB-4EC5-9F47-49AE800A40DB}" destId="{17837016-3DD7-45B0-B3F7-5453F87F1B9E}" srcOrd="4" destOrd="0" presId="urn:microsoft.com/office/officeart/2005/8/layout/default"/>
    <dgm:cxn modelId="{637C1A03-4145-479E-A54D-87FDF0372378}" type="presParOf" srcId="{D667FC06-0EAB-4EC5-9F47-49AE800A40DB}" destId="{7D2A3054-71DD-4013-8BB3-3F7A7510A0C8}" srcOrd="5" destOrd="0" presId="urn:microsoft.com/office/officeart/2005/8/layout/default"/>
    <dgm:cxn modelId="{3F3E95C4-B5BD-4449-91E4-04425E9CDA4E}" type="presParOf" srcId="{D667FC06-0EAB-4EC5-9F47-49AE800A40DB}" destId="{1505F042-9B01-452C-A760-5DA0303FA4C4}" srcOrd="6" destOrd="0" presId="urn:microsoft.com/office/officeart/2005/8/layout/default"/>
    <dgm:cxn modelId="{CF7B7C1D-E5BC-4394-8834-589C8DF117A1}" type="presParOf" srcId="{D667FC06-0EAB-4EC5-9F47-49AE800A40DB}" destId="{366E1EAE-1F97-4DA9-BDCD-7A13893D2CCF}" srcOrd="7" destOrd="0" presId="urn:microsoft.com/office/officeart/2005/8/layout/default"/>
    <dgm:cxn modelId="{918AD819-7236-45FB-8DE0-9FD941CC565D}" type="presParOf" srcId="{D667FC06-0EAB-4EC5-9F47-49AE800A40DB}" destId="{E5EF2B6D-BE7E-4AAB-9FF5-B069B2DB4593}" srcOrd="8" destOrd="0" presId="urn:microsoft.com/office/officeart/2005/8/layout/default"/>
    <dgm:cxn modelId="{0BE4FFFF-484F-427A-B203-2DDB588CCE03}" type="presParOf" srcId="{D667FC06-0EAB-4EC5-9F47-49AE800A40DB}" destId="{177696E3-255D-408C-A071-C42ED94537F7}" srcOrd="9" destOrd="0" presId="urn:microsoft.com/office/officeart/2005/8/layout/default"/>
    <dgm:cxn modelId="{8526BD97-48D3-435F-810E-8D7D4094F346}" type="presParOf" srcId="{D667FC06-0EAB-4EC5-9F47-49AE800A40DB}" destId="{53D57E2A-1059-4D71-BB6B-1BEBA40AA9C5}" srcOrd="10" destOrd="0" presId="urn:microsoft.com/office/officeart/2005/8/layout/default"/>
    <dgm:cxn modelId="{51F68B1A-09FC-4B74-9CF7-29F9DB7A9905}" type="presParOf" srcId="{D667FC06-0EAB-4EC5-9F47-49AE800A40DB}" destId="{D0A6D8DD-2F44-40A1-92B7-156156A6E309}" srcOrd="11" destOrd="0" presId="urn:microsoft.com/office/officeart/2005/8/layout/default"/>
    <dgm:cxn modelId="{D4BCAEDE-C503-451E-9773-F11899F61CF3}" type="presParOf" srcId="{D667FC06-0EAB-4EC5-9F47-49AE800A40DB}" destId="{5B65A4C0-2920-4872-9DE2-B551FA8CEEE7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201B26-0631-4346-B383-3E3D01143A2A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hu-HU"/>
        </a:p>
      </dgm:t>
    </dgm:pt>
    <dgm:pt modelId="{893A7645-2B10-457C-94FC-F9C2D365E721}">
      <dgm:prSet phldrT="[Szöveg]" custT="1"/>
      <dgm:spPr>
        <a:ln>
          <a:solidFill>
            <a:srgbClr val="740010"/>
          </a:solidFill>
        </a:ln>
      </dgm:spPr>
      <dgm:t>
        <a:bodyPr/>
        <a:lstStyle/>
        <a:p>
          <a:r>
            <a:rPr lang="en-US" sz="2000" dirty="0" err="1"/>
            <a:t>Beágyazott</a:t>
          </a:r>
          <a:r>
            <a:rPr lang="en-US" sz="2000" dirty="0"/>
            <a:t> </a:t>
          </a:r>
          <a:r>
            <a:rPr lang="en-US" sz="2000" dirty="0" err="1"/>
            <a:t>operációs</a:t>
          </a:r>
          <a:r>
            <a:rPr lang="en-US" sz="2000" dirty="0"/>
            <a:t> </a:t>
          </a:r>
          <a:r>
            <a:rPr lang="en-US" sz="2000" dirty="0" err="1"/>
            <a:t>rendszerek</a:t>
          </a:r>
          <a:r>
            <a:rPr lang="en-US" sz="2000" dirty="0"/>
            <a:t> és </a:t>
          </a:r>
          <a:r>
            <a:rPr lang="en-US" sz="2000" dirty="0" err="1"/>
            <a:t>kliens</a:t>
          </a:r>
          <a:r>
            <a:rPr lang="en-US" sz="2000" dirty="0"/>
            <a:t> </a:t>
          </a:r>
          <a:r>
            <a:rPr lang="en-US" sz="2000" dirty="0" err="1"/>
            <a:t>alkalmazások</a:t>
          </a:r>
          <a:r>
            <a:rPr lang="en-US" sz="2000" dirty="0"/>
            <a:t> (AUT)</a:t>
          </a:r>
        </a:p>
        <a:p>
          <a:r>
            <a:rPr lang="en-US" sz="2000" dirty="0" err="1"/>
            <a:t>Beágyazott</a:t>
          </a:r>
          <a:r>
            <a:rPr lang="en-US" sz="2000" dirty="0"/>
            <a:t> Linux és </a:t>
          </a:r>
          <a:r>
            <a:rPr lang="en-US" sz="2000" dirty="0" err="1"/>
            <a:t>platformjai</a:t>
          </a:r>
          <a:r>
            <a:rPr lang="en-US" sz="2000" dirty="0"/>
            <a:t> (MIT)</a:t>
          </a:r>
          <a:endParaRPr lang="hu-HU" sz="2000" dirty="0"/>
        </a:p>
      </dgm:t>
    </dgm:pt>
    <dgm:pt modelId="{E709C2D3-DA43-43B9-8601-26DF8FB0D009}" type="parTrans" cxnId="{B11A262A-4356-4962-A8FC-E77DB14DE076}">
      <dgm:prSet/>
      <dgm:spPr/>
      <dgm:t>
        <a:bodyPr/>
        <a:lstStyle/>
        <a:p>
          <a:endParaRPr lang="hu-HU"/>
        </a:p>
      </dgm:t>
    </dgm:pt>
    <dgm:pt modelId="{9ABC5AEB-B7EF-4ED7-B3CA-3F98DF204D24}" type="sibTrans" cxnId="{B11A262A-4356-4962-A8FC-E77DB14DE076}">
      <dgm:prSet/>
      <dgm:spPr/>
      <dgm:t>
        <a:bodyPr/>
        <a:lstStyle/>
        <a:p>
          <a:endParaRPr lang="hu-HU"/>
        </a:p>
      </dgm:t>
    </dgm:pt>
    <dgm:pt modelId="{FBB6D1CE-62C5-45E8-9E53-069710D9967B}">
      <dgm:prSet phldrT="[Szöveg]" custT="1"/>
      <dgm:spPr>
        <a:ln>
          <a:solidFill>
            <a:srgbClr val="740010"/>
          </a:solidFill>
        </a:ln>
      </dgm:spPr>
      <dgm:t>
        <a:bodyPr/>
        <a:lstStyle/>
        <a:p>
          <a:r>
            <a:rPr lang="en-US" sz="2800" dirty="0" err="1"/>
            <a:t>Folyamatszabályozás</a:t>
          </a:r>
          <a:r>
            <a:rPr lang="en-US" sz="2800" dirty="0"/>
            <a:t> </a:t>
          </a:r>
          <a:r>
            <a:rPr lang="hu-HU" sz="2800" dirty="0"/>
            <a:t>(</a:t>
          </a:r>
          <a:r>
            <a:rPr lang="en-US" sz="2800" dirty="0"/>
            <a:t>IIT</a:t>
          </a:r>
          <a:r>
            <a:rPr lang="hu-HU" sz="2800" dirty="0"/>
            <a:t>)</a:t>
          </a:r>
        </a:p>
      </dgm:t>
    </dgm:pt>
    <dgm:pt modelId="{5FD41A05-FBFD-4EE0-BFA9-61DF77AC2992}" type="parTrans" cxnId="{423AD56B-66D2-462E-8431-591541BF6387}">
      <dgm:prSet/>
      <dgm:spPr/>
      <dgm:t>
        <a:bodyPr/>
        <a:lstStyle/>
        <a:p>
          <a:endParaRPr lang="hu-HU"/>
        </a:p>
      </dgm:t>
    </dgm:pt>
    <dgm:pt modelId="{74E0D262-D0CC-4FE2-A081-719E4DA7B120}" type="sibTrans" cxnId="{423AD56B-66D2-462E-8431-591541BF6387}">
      <dgm:prSet/>
      <dgm:spPr/>
      <dgm:t>
        <a:bodyPr/>
        <a:lstStyle/>
        <a:p>
          <a:endParaRPr lang="hu-HU"/>
        </a:p>
      </dgm:t>
    </dgm:pt>
    <dgm:pt modelId="{CE7DC47F-9E2C-40CA-A474-D89A914AC550}">
      <dgm:prSet phldrT="[Szöveg]" custT="1"/>
      <dgm:spPr>
        <a:solidFill>
          <a:srgbClr val="740010"/>
        </a:solidFill>
      </dgm:spPr>
      <dgm:t>
        <a:bodyPr/>
        <a:lstStyle/>
        <a:p>
          <a:r>
            <a:rPr lang="en-US" sz="2800" dirty="0" err="1"/>
            <a:t>Robotizált</a:t>
          </a:r>
          <a:r>
            <a:rPr lang="en-US" sz="2800" dirty="0"/>
            <a:t> </a:t>
          </a:r>
          <a:r>
            <a:rPr lang="en-US" sz="2800" dirty="0" err="1"/>
            <a:t>gyártórendszerek</a:t>
          </a:r>
          <a:r>
            <a:rPr lang="en-US" sz="2800" dirty="0"/>
            <a:t> </a:t>
          </a:r>
          <a:r>
            <a:rPr lang="hu-HU" sz="2800" dirty="0"/>
            <a:t>(IIT)</a:t>
          </a:r>
        </a:p>
      </dgm:t>
    </dgm:pt>
    <dgm:pt modelId="{6806C1BD-9C86-4EE7-A3C6-644E9033342E}" type="parTrans" cxnId="{298643C6-D5F8-4D7D-A68D-6D2FB2FEF1AC}">
      <dgm:prSet/>
      <dgm:spPr/>
      <dgm:t>
        <a:bodyPr/>
        <a:lstStyle/>
        <a:p>
          <a:endParaRPr lang="hu-HU"/>
        </a:p>
      </dgm:t>
    </dgm:pt>
    <dgm:pt modelId="{782E00E8-44B5-4675-947E-C264BB565B6E}" type="sibTrans" cxnId="{298643C6-D5F8-4D7D-A68D-6D2FB2FEF1AC}">
      <dgm:prSet/>
      <dgm:spPr/>
      <dgm:t>
        <a:bodyPr/>
        <a:lstStyle/>
        <a:p>
          <a:endParaRPr lang="hu-HU"/>
        </a:p>
      </dgm:t>
    </dgm:pt>
    <dgm:pt modelId="{4138DCEC-B3A5-4FA4-870F-C54DCDCDF75F}">
      <dgm:prSet phldrT="[Szöveg]" custT="1"/>
      <dgm:spPr>
        <a:solidFill>
          <a:srgbClr val="740010"/>
        </a:solidFill>
      </dgm:spPr>
      <dgm:t>
        <a:bodyPr/>
        <a:lstStyle/>
        <a:p>
          <a:r>
            <a:rPr lang="en-US" sz="2800" dirty="0" err="1"/>
            <a:t>Robotizált</a:t>
          </a:r>
          <a:r>
            <a:rPr lang="en-US" sz="2800" dirty="0"/>
            <a:t> </a:t>
          </a:r>
          <a:r>
            <a:rPr lang="en-US" sz="2800" dirty="0" err="1"/>
            <a:t>gyártórendszerek</a:t>
          </a:r>
          <a:r>
            <a:rPr lang="en-US" sz="2800" dirty="0"/>
            <a:t> labor </a:t>
          </a:r>
          <a:r>
            <a:rPr lang="hu-HU" sz="2800" dirty="0"/>
            <a:t>(IIT)</a:t>
          </a:r>
        </a:p>
      </dgm:t>
    </dgm:pt>
    <dgm:pt modelId="{7AD28FFA-8BDF-4483-A003-8CF5FEAF1CF3}" type="parTrans" cxnId="{0C0594D2-4756-4FF5-B7E9-6A75B39BF2D4}">
      <dgm:prSet/>
      <dgm:spPr/>
      <dgm:t>
        <a:bodyPr/>
        <a:lstStyle/>
        <a:p>
          <a:endParaRPr lang="hu-HU"/>
        </a:p>
      </dgm:t>
    </dgm:pt>
    <dgm:pt modelId="{23EBB243-C32C-4451-B5B6-7FCF90572C54}" type="sibTrans" cxnId="{0C0594D2-4756-4FF5-B7E9-6A75B39BF2D4}">
      <dgm:prSet/>
      <dgm:spPr/>
      <dgm:t>
        <a:bodyPr/>
        <a:lstStyle/>
        <a:p>
          <a:endParaRPr lang="hu-HU"/>
        </a:p>
      </dgm:t>
    </dgm:pt>
    <dgm:pt modelId="{DA6FC2D2-9582-4722-BDA8-E54C37DCEFC4}" type="pres">
      <dgm:prSet presAssocID="{E8201B26-0631-4346-B383-3E3D01143A2A}" presName="Name0" presStyleCnt="0">
        <dgm:presLayoutVars>
          <dgm:chMax val="7"/>
          <dgm:chPref val="7"/>
          <dgm:dir/>
        </dgm:presLayoutVars>
      </dgm:prSet>
      <dgm:spPr/>
    </dgm:pt>
    <dgm:pt modelId="{DE5A973E-3763-49DD-9F5B-676899E35443}" type="pres">
      <dgm:prSet presAssocID="{E8201B26-0631-4346-B383-3E3D01143A2A}" presName="Name1" presStyleCnt="0"/>
      <dgm:spPr/>
    </dgm:pt>
    <dgm:pt modelId="{82EEFEC2-A526-4A18-B8FA-018CE3D06D56}" type="pres">
      <dgm:prSet presAssocID="{E8201B26-0631-4346-B383-3E3D01143A2A}" presName="cycle" presStyleCnt="0"/>
      <dgm:spPr/>
    </dgm:pt>
    <dgm:pt modelId="{25A26674-380C-41A5-BF64-0F6180599732}" type="pres">
      <dgm:prSet presAssocID="{E8201B26-0631-4346-B383-3E3D01143A2A}" presName="srcNode" presStyleLbl="node1" presStyleIdx="0" presStyleCnt="4"/>
      <dgm:spPr/>
    </dgm:pt>
    <dgm:pt modelId="{D5BDD4C6-D32B-4576-B819-C9A1D8ACD719}" type="pres">
      <dgm:prSet presAssocID="{E8201B26-0631-4346-B383-3E3D01143A2A}" presName="conn" presStyleLbl="parChTrans1D2" presStyleIdx="0" presStyleCnt="1"/>
      <dgm:spPr/>
    </dgm:pt>
    <dgm:pt modelId="{41B0F3B2-F932-4E79-BBF8-A02AF162B888}" type="pres">
      <dgm:prSet presAssocID="{E8201B26-0631-4346-B383-3E3D01143A2A}" presName="extraNode" presStyleLbl="node1" presStyleIdx="0" presStyleCnt="4"/>
      <dgm:spPr/>
    </dgm:pt>
    <dgm:pt modelId="{FA72E7C1-F29B-494A-928B-FC6C603D1302}" type="pres">
      <dgm:prSet presAssocID="{E8201B26-0631-4346-B383-3E3D01143A2A}" presName="dstNode" presStyleLbl="node1" presStyleIdx="0" presStyleCnt="4"/>
      <dgm:spPr/>
    </dgm:pt>
    <dgm:pt modelId="{8B5CE42C-A526-431F-BCD1-7F641486B478}" type="pres">
      <dgm:prSet presAssocID="{893A7645-2B10-457C-94FC-F9C2D365E721}" presName="text_1" presStyleLbl="node1" presStyleIdx="0" presStyleCnt="4">
        <dgm:presLayoutVars>
          <dgm:bulletEnabled val="1"/>
        </dgm:presLayoutVars>
      </dgm:prSet>
      <dgm:spPr/>
    </dgm:pt>
    <dgm:pt modelId="{4563A05A-BE8F-4F3E-8BAD-5BC37A7EE26B}" type="pres">
      <dgm:prSet presAssocID="{893A7645-2B10-457C-94FC-F9C2D365E721}" presName="accent_1" presStyleCnt="0"/>
      <dgm:spPr/>
    </dgm:pt>
    <dgm:pt modelId="{7D3A8F1C-0C90-4E4D-964E-2D4E32E4E8D3}" type="pres">
      <dgm:prSet presAssocID="{893A7645-2B10-457C-94FC-F9C2D365E721}" presName="accentRepeatNode" presStyleLbl="solidFgAcc1" presStyleIdx="0" presStyleCnt="4"/>
      <dgm:spPr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solidFill>
            <a:srgbClr val="740010"/>
          </a:solidFill>
        </a:ln>
      </dgm:spPr>
    </dgm:pt>
    <dgm:pt modelId="{5AE66813-59F4-470B-B120-8847CDFA0DC0}" type="pres">
      <dgm:prSet presAssocID="{FBB6D1CE-62C5-45E8-9E53-069710D9967B}" presName="text_2" presStyleLbl="node1" presStyleIdx="1" presStyleCnt="4">
        <dgm:presLayoutVars>
          <dgm:bulletEnabled val="1"/>
        </dgm:presLayoutVars>
      </dgm:prSet>
      <dgm:spPr/>
    </dgm:pt>
    <dgm:pt modelId="{34B2FB29-1F25-41BC-AE30-8B536F376E8C}" type="pres">
      <dgm:prSet presAssocID="{FBB6D1CE-62C5-45E8-9E53-069710D9967B}" presName="accent_2" presStyleCnt="0"/>
      <dgm:spPr/>
    </dgm:pt>
    <dgm:pt modelId="{6A27B884-B562-49F1-98E3-AD8725182324}" type="pres">
      <dgm:prSet presAssocID="{FBB6D1CE-62C5-45E8-9E53-069710D9967B}" presName="accentRepeatNode" presStyleLbl="solidFgAcc1" presStyleIdx="1" presStyleCnt="4"/>
      <dgm:spPr>
        <a:blipFill rotWithShape="0">
          <a:blip xmlns:r="http://schemas.openxmlformats.org/officeDocument/2006/relationships" r:embed="rId2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solidFill>
            <a:srgbClr val="740010"/>
          </a:solidFill>
        </a:ln>
      </dgm:spPr>
    </dgm:pt>
    <dgm:pt modelId="{FA53E0AC-C27F-48D0-A598-8FE4D36F67E0}" type="pres">
      <dgm:prSet presAssocID="{CE7DC47F-9E2C-40CA-A474-D89A914AC550}" presName="text_3" presStyleLbl="node1" presStyleIdx="2" presStyleCnt="4">
        <dgm:presLayoutVars>
          <dgm:bulletEnabled val="1"/>
        </dgm:presLayoutVars>
      </dgm:prSet>
      <dgm:spPr/>
    </dgm:pt>
    <dgm:pt modelId="{8723E7C2-5D66-493B-9A2A-C4C471E137B3}" type="pres">
      <dgm:prSet presAssocID="{CE7DC47F-9E2C-40CA-A474-D89A914AC550}" presName="accent_3" presStyleCnt="0"/>
      <dgm:spPr/>
    </dgm:pt>
    <dgm:pt modelId="{DE3210CF-EFC5-4427-AC94-1E820AAE56CA}" type="pres">
      <dgm:prSet presAssocID="{CE7DC47F-9E2C-40CA-A474-D89A914AC550}" presName="accentRepeatNode" presStyleLbl="solidFgAcc1" presStyleIdx="2" presStyleCnt="4"/>
      <dgm:spPr>
        <a:blipFill rotWithShape="0">
          <a:blip xmlns:r="http://schemas.openxmlformats.org/officeDocument/2006/relationships" r:embed="rId3">
            <a:alphaModFix/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 contrast="17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69DECE53-7D4F-4A66-8370-0501D3C489A1}" type="pres">
      <dgm:prSet presAssocID="{4138DCEC-B3A5-4FA4-870F-C54DCDCDF75F}" presName="text_4" presStyleLbl="node1" presStyleIdx="3" presStyleCnt="4">
        <dgm:presLayoutVars>
          <dgm:bulletEnabled val="1"/>
        </dgm:presLayoutVars>
      </dgm:prSet>
      <dgm:spPr/>
    </dgm:pt>
    <dgm:pt modelId="{30850732-B499-447A-BF16-A9B07043E10E}" type="pres">
      <dgm:prSet presAssocID="{4138DCEC-B3A5-4FA4-870F-C54DCDCDF75F}" presName="accent_4" presStyleCnt="0"/>
      <dgm:spPr/>
    </dgm:pt>
    <dgm:pt modelId="{ABC34833-C569-47DB-9C60-CEBC15507032}" type="pres">
      <dgm:prSet presAssocID="{4138DCEC-B3A5-4FA4-870F-C54DCDCDF75F}" presName="accentRepeatNode" presStyleLbl="solidFgAcc1" presStyleIdx="3" presStyleCnt="4"/>
      <dgm:spPr>
        <a:blipFill rotWithShape="0">
          <a:blip xmlns:r="http://schemas.openxmlformats.org/officeDocument/2006/relationships" r:embed="rId5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</dgm:pt>
  </dgm:ptLst>
  <dgm:cxnLst>
    <dgm:cxn modelId="{B11A262A-4356-4962-A8FC-E77DB14DE076}" srcId="{E8201B26-0631-4346-B383-3E3D01143A2A}" destId="{893A7645-2B10-457C-94FC-F9C2D365E721}" srcOrd="0" destOrd="0" parTransId="{E709C2D3-DA43-43B9-8601-26DF8FB0D009}" sibTransId="{9ABC5AEB-B7EF-4ED7-B3CA-3F98DF204D24}"/>
    <dgm:cxn modelId="{DB634237-59B1-4C56-9E5F-3947FF395058}" type="presOf" srcId="{893A7645-2B10-457C-94FC-F9C2D365E721}" destId="{8B5CE42C-A526-431F-BCD1-7F641486B478}" srcOrd="0" destOrd="0" presId="urn:microsoft.com/office/officeart/2008/layout/VerticalCurvedList"/>
    <dgm:cxn modelId="{9F42E544-219C-4CB1-B4A7-796AC3BAA57E}" type="presOf" srcId="{FBB6D1CE-62C5-45E8-9E53-069710D9967B}" destId="{5AE66813-59F4-470B-B120-8847CDFA0DC0}" srcOrd="0" destOrd="0" presId="urn:microsoft.com/office/officeart/2008/layout/VerticalCurvedList"/>
    <dgm:cxn modelId="{423AD56B-66D2-462E-8431-591541BF6387}" srcId="{E8201B26-0631-4346-B383-3E3D01143A2A}" destId="{FBB6D1CE-62C5-45E8-9E53-069710D9967B}" srcOrd="1" destOrd="0" parTransId="{5FD41A05-FBFD-4EE0-BFA9-61DF77AC2992}" sibTransId="{74E0D262-D0CC-4FE2-A081-719E4DA7B120}"/>
    <dgm:cxn modelId="{00FC864D-9B96-47CF-936B-D8A715D1E44B}" type="presOf" srcId="{9ABC5AEB-B7EF-4ED7-B3CA-3F98DF204D24}" destId="{D5BDD4C6-D32B-4576-B819-C9A1D8ACD719}" srcOrd="0" destOrd="0" presId="urn:microsoft.com/office/officeart/2008/layout/VerticalCurvedList"/>
    <dgm:cxn modelId="{D676346F-FC7C-4EAA-8720-0BBE9E913E08}" type="presOf" srcId="{4138DCEC-B3A5-4FA4-870F-C54DCDCDF75F}" destId="{69DECE53-7D4F-4A66-8370-0501D3C489A1}" srcOrd="0" destOrd="0" presId="urn:microsoft.com/office/officeart/2008/layout/VerticalCurvedList"/>
    <dgm:cxn modelId="{36045DAB-3095-4AC9-B3E4-C7B7D27E4162}" type="presOf" srcId="{CE7DC47F-9E2C-40CA-A474-D89A914AC550}" destId="{FA53E0AC-C27F-48D0-A598-8FE4D36F67E0}" srcOrd="0" destOrd="0" presId="urn:microsoft.com/office/officeart/2008/layout/VerticalCurvedList"/>
    <dgm:cxn modelId="{298643C6-D5F8-4D7D-A68D-6D2FB2FEF1AC}" srcId="{E8201B26-0631-4346-B383-3E3D01143A2A}" destId="{CE7DC47F-9E2C-40CA-A474-D89A914AC550}" srcOrd="2" destOrd="0" parTransId="{6806C1BD-9C86-4EE7-A3C6-644E9033342E}" sibTransId="{782E00E8-44B5-4675-947E-C264BB565B6E}"/>
    <dgm:cxn modelId="{0C0594D2-4756-4FF5-B7E9-6A75B39BF2D4}" srcId="{E8201B26-0631-4346-B383-3E3D01143A2A}" destId="{4138DCEC-B3A5-4FA4-870F-C54DCDCDF75F}" srcOrd="3" destOrd="0" parTransId="{7AD28FFA-8BDF-4483-A003-8CF5FEAF1CF3}" sibTransId="{23EBB243-C32C-4451-B5B6-7FCF90572C54}"/>
    <dgm:cxn modelId="{7DC45DDC-8D38-4539-841B-71826D93DBE0}" type="presOf" srcId="{E8201B26-0631-4346-B383-3E3D01143A2A}" destId="{DA6FC2D2-9582-4722-BDA8-E54C37DCEFC4}" srcOrd="0" destOrd="0" presId="urn:microsoft.com/office/officeart/2008/layout/VerticalCurvedList"/>
    <dgm:cxn modelId="{226A8F30-99EE-47D0-8757-49D48EEDBF93}" type="presParOf" srcId="{DA6FC2D2-9582-4722-BDA8-E54C37DCEFC4}" destId="{DE5A973E-3763-49DD-9F5B-676899E35443}" srcOrd="0" destOrd="0" presId="urn:microsoft.com/office/officeart/2008/layout/VerticalCurvedList"/>
    <dgm:cxn modelId="{2CB7580D-FCF6-47F4-92A1-530C9C6D03E4}" type="presParOf" srcId="{DE5A973E-3763-49DD-9F5B-676899E35443}" destId="{82EEFEC2-A526-4A18-B8FA-018CE3D06D56}" srcOrd="0" destOrd="0" presId="urn:microsoft.com/office/officeart/2008/layout/VerticalCurvedList"/>
    <dgm:cxn modelId="{C1DCE99A-0B92-4800-9523-A5B7FD06031B}" type="presParOf" srcId="{82EEFEC2-A526-4A18-B8FA-018CE3D06D56}" destId="{25A26674-380C-41A5-BF64-0F6180599732}" srcOrd="0" destOrd="0" presId="urn:microsoft.com/office/officeart/2008/layout/VerticalCurvedList"/>
    <dgm:cxn modelId="{1781EB87-A1DE-436C-9E93-18F4059E7D3B}" type="presParOf" srcId="{82EEFEC2-A526-4A18-B8FA-018CE3D06D56}" destId="{D5BDD4C6-D32B-4576-B819-C9A1D8ACD719}" srcOrd="1" destOrd="0" presId="urn:microsoft.com/office/officeart/2008/layout/VerticalCurvedList"/>
    <dgm:cxn modelId="{ACCC8BC6-31C9-47DF-8A97-6BCD713D1564}" type="presParOf" srcId="{82EEFEC2-A526-4A18-B8FA-018CE3D06D56}" destId="{41B0F3B2-F932-4E79-BBF8-A02AF162B888}" srcOrd="2" destOrd="0" presId="urn:microsoft.com/office/officeart/2008/layout/VerticalCurvedList"/>
    <dgm:cxn modelId="{733B8CA3-DD44-48D8-9418-41693B0F6168}" type="presParOf" srcId="{82EEFEC2-A526-4A18-B8FA-018CE3D06D56}" destId="{FA72E7C1-F29B-494A-928B-FC6C603D1302}" srcOrd="3" destOrd="0" presId="urn:microsoft.com/office/officeart/2008/layout/VerticalCurvedList"/>
    <dgm:cxn modelId="{F6F7E435-2651-4675-88A0-60B1E64ACF6C}" type="presParOf" srcId="{DE5A973E-3763-49DD-9F5B-676899E35443}" destId="{8B5CE42C-A526-431F-BCD1-7F641486B478}" srcOrd="1" destOrd="0" presId="urn:microsoft.com/office/officeart/2008/layout/VerticalCurvedList"/>
    <dgm:cxn modelId="{A9F17AAD-415B-478A-8E37-F7AB48F66531}" type="presParOf" srcId="{DE5A973E-3763-49DD-9F5B-676899E35443}" destId="{4563A05A-BE8F-4F3E-8BAD-5BC37A7EE26B}" srcOrd="2" destOrd="0" presId="urn:microsoft.com/office/officeart/2008/layout/VerticalCurvedList"/>
    <dgm:cxn modelId="{D300B6A1-524C-4013-BBE9-5BF99C146BF6}" type="presParOf" srcId="{4563A05A-BE8F-4F3E-8BAD-5BC37A7EE26B}" destId="{7D3A8F1C-0C90-4E4D-964E-2D4E32E4E8D3}" srcOrd="0" destOrd="0" presId="urn:microsoft.com/office/officeart/2008/layout/VerticalCurvedList"/>
    <dgm:cxn modelId="{EB423D1B-0A54-445D-BD4F-044614AED39A}" type="presParOf" srcId="{DE5A973E-3763-49DD-9F5B-676899E35443}" destId="{5AE66813-59F4-470B-B120-8847CDFA0DC0}" srcOrd="3" destOrd="0" presId="urn:microsoft.com/office/officeart/2008/layout/VerticalCurvedList"/>
    <dgm:cxn modelId="{298F36CF-0D0C-425D-BE3E-E237A1ED84EA}" type="presParOf" srcId="{DE5A973E-3763-49DD-9F5B-676899E35443}" destId="{34B2FB29-1F25-41BC-AE30-8B536F376E8C}" srcOrd="4" destOrd="0" presId="urn:microsoft.com/office/officeart/2008/layout/VerticalCurvedList"/>
    <dgm:cxn modelId="{D56B345A-612E-4C1C-9486-E01CE9C266C8}" type="presParOf" srcId="{34B2FB29-1F25-41BC-AE30-8B536F376E8C}" destId="{6A27B884-B562-49F1-98E3-AD8725182324}" srcOrd="0" destOrd="0" presId="urn:microsoft.com/office/officeart/2008/layout/VerticalCurvedList"/>
    <dgm:cxn modelId="{143D5A16-D15D-4897-A0BE-C4D997941D42}" type="presParOf" srcId="{DE5A973E-3763-49DD-9F5B-676899E35443}" destId="{FA53E0AC-C27F-48D0-A598-8FE4D36F67E0}" srcOrd="5" destOrd="0" presId="urn:microsoft.com/office/officeart/2008/layout/VerticalCurvedList"/>
    <dgm:cxn modelId="{4649FEC8-17D1-45B3-91E3-9B2A6FF43603}" type="presParOf" srcId="{DE5A973E-3763-49DD-9F5B-676899E35443}" destId="{8723E7C2-5D66-493B-9A2A-C4C471E137B3}" srcOrd="6" destOrd="0" presId="urn:microsoft.com/office/officeart/2008/layout/VerticalCurvedList"/>
    <dgm:cxn modelId="{6D11CDA3-4C0C-4943-A651-CF82EA8EE662}" type="presParOf" srcId="{8723E7C2-5D66-493B-9A2A-C4C471E137B3}" destId="{DE3210CF-EFC5-4427-AC94-1E820AAE56CA}" srcOrd="0" destOrd="0" presId="urn:microsoft.com/office/officeart/2008/layout/VerticalCurvedList"/>
    <dgm:cxn modelId="{E1ED0C83-A36C-43C9-864D-E490346E00B6}" type="presParOf" srcId="{DE5A973E-3763-49DD-9F5B-676899E35443}" destId="{69DECE53-7D4F-4A66-8370-0501D3C489A1}" srcOrd="7" destOrd="0" presId="urn:microsoft.com/office/officeart/2008/layout/VerticalCurvedList"/>
    <dgm:cxn modelId="{11A59D59-EE78-4C74-B29F-52DD2BED198A}" type="presParOf" srcId="{DE5A973E-3763-49DD-9F5B-676899E35443}" destId="{30850732-B499-447A-BF16-A9B07043E10E}" srcOrd="8" destOrd="0" presId="urn:microsoft.com/office/officeart/2008/layout/VerticalCurvedList"/>
    <dgm:cxn modelId="{8CB44440-84B5-4FC2-9E5A-43C66539135D}" type="presParOf" srcId="{30850732-B499-447A-BF16-A9B07043E10E}" destId="{ABC34833-C569-47DB-9C60-CEBC15507032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2AC24E-4D6C-4DBC-B289-9F48BFBD228D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A8919946-010D-46E5-8C93-1D8163DECA50}">
      <dgm:prSet phldrT="[Szöveg]"/>
      <dgm:spPr/>
      <dgm:t>
        <a:bodyPr/>
        <a:lstStyle/>
        <a:p>
          <a:r>
            <a:rPr lang="hu-HU" err="1"/>
            <a:t>Önlab</a:t>
          </a:r>
          <a:endParaRPr lang="hu-HU"/>
        </a:p>
      </dgm:t>
    </dgm:pt>
    <dgm:pt modelId="{2A841793-D6F3-4B2C-B94B-51CC663B0E69}" type="parTrans" cxnId="{632749AD-3C75-4B29-B6FD-082940CFE02A}">
      <dgm:prSet/>
      <dgm:spPr/>
      <dgm:t>
        <a:bodyPr/>
        <a:lstStyle/>
        <a:p>
          <a:endParaRPr lang="hu-HU"/>
        </a:p>
      </dgm:t>
    </dgm:pt>
    <dgm:pt modelId="{6B52DF13-29FB-46FD-893D-30E44EB6BBC7}" type="sibTrans" cxnId="{632749AD-3C75-4B29-B6FD-082940CFE02A}">
      <dgm:prSet/>
      <dgm:spPr/>
      <dgm:t>
        <a:bodyPr/>
        <a:lstStyle/>
        <a:p>
          <a:endParaRPr lang="hu-HU"/>
        </a:p>
      </dgm:t>
    </dgm:pt>
    <dgm:pt modelId="{95D02B11-B3F8-40A7-8A8E-D558110F03A4}">
      <dgm:prSet phldrT="[Szöveg]"/>
      <dgm:spPr/>
      <dgm:t>
        <a:bodyPr/>
        <a:lstStyle/>
        <a:p>
          <a:r>
            <a:rPr lang="hu-HU"/>
            <a:t>Összetett tanszéki vagy ipari feladat</a:t>
          </a:r>
        </a:p>
      </dgm:t>
    </dgm:pt>
    <dgm:pt modelId="{52023E0B-9BAF-4F1A-A76D-44E2492FB39D}" type="parTrans" cxnId="{E72E35D0-EF94-4E52-A078-C32B2F1FE134}">
      <dgm:prSet/>
      <dgm:spPr/>
      <dgm:t>
        <a:bodyPr/>
        <a:lstStyle/>
        <a:p>
          <a:endParaRPr lang="hu-HU"/>
        </a:p>
      </dgm:t>
    </dgm:pt>
    <dgm:pt modelId="{30D947B4-0DA4-4FA0-849B-652D83290EDE}" type="sibTrans" cxnId="{E72E35D0-EF94-4E52-A078-C32B2F1FE134}">
      <dgm:prSet/>
      <dgm:spPr/>
      <dgm:t>
        <a:bodyPr/>
        <a:lstStyle/>
        <a:p>
          <a:endParaRPr lang="hu-HU"/>
        </a:p>
      </dgm:t>
    </dgm:pt>
    <dgm:pt modelId="{CA1AFF57-AA3A-4E0B-8E7D-C2220AECA859}">
      <dgm:prSet phldrT="[Szöveg]"/>
      <dgm:spPr/>
      <dgm:t>
        <a:bodyPr/>
        <a:lstStyle/>
        <a:p>
          <a:r>
            <a:rPr lang="hu-HU" err="1"/>
            <a:t>Szakdolg</a:t>
          </a:r>
          <a:endParaRPr lang="hu-HU"/>
        </a:p>
      </dgm:t>
    </dgm:pt>
    <dgm:pt modelId="{54D4BFC0-1411-46E6-AA5D-46C95525FA0D}" type="parTrans" cxnId="{6AD3F1A6-812D-46C0-AC66-32FCBB986636}">
      <dgm:prSet/>
      <dgm:spPr/>
      <dgm:t>
        <a:bodyPr/>
        <a:lstStyle/>
        <a:p>
          <a:endParaRPr lang="hu-HU"/>
        </a:p>
      </dgm:t>
    </dgm:pt>
    <dgm:pt modelId="{02F0B3AB-4B0D-4CFF-95DC-8DAC697386ED}" type="sibTrans" cxnId="{6AD3F1A6-812D-46C0-AC66-32FCBB986636}">
      <dgm:prSet/>
      <dgm:spPr/>
      <dgm:t>
        <a:bodyPr/>
        <a:lstStyle/>
        <a:p>
          <a:endParaRPr lang="hu-HU"/>
        </a:p>
      </dgm:t>
    </dgm:pt>
    <dgm:pt modelId="{19B0378C-9B6D-4726-B5E8-3D6E1D714904}">
      <dgm:prSet phldrT="[Szöveg]"/>
      <dgm:spPr/>
      <dgm:t>
        <a:bodyPr/>
        <a:lstStyle/>
        <a:p>
          <a:r>
            <a:rPr lang="hu-HU" err="1"/>
            <a:t>Önlab</a:t>
          </a:r>
          <a:r>
            <a:rPr lang="hu-HU"/>
            <a:t> folytatása (kapcsolódik az ágazathoz)</a:t>
          </a:r>
        </a:p>
      </dgm:t>
    </dgm:pt>
    <dgm:pt modelId="{FE26434D-EA36-490B-B477-8D019F364A56}" type="parTrans" cxnId="{736490D1-D843-49C2-8B0E-BA2698A1488D}">
      <dgm:prSet/>
      <dgm:spPr/>
      <dgm:t>
        <a:bodyPr/>
        <a:lstStyle/>
        <a:p>
          <a:endParaRPr lang="hu-HU"/>
        </a:p>
      </dgm:t>
    </dgm:pt>
    <dgm:pt modelId="{57E95907-3D9D-47A4-A300-2CF1C97ABCE0}" type="sibTrans" cxnId="{736490D1-D843-49C2-8B0E-BA2698A1488D}">
      <dgm:prSet/>
      <dgm:spPr/>
      <dgm:t>
        <a:bodyPr/>
        <a:lstStyle/>
        <a:p>
          <a:endParaRPr lang="hu-HU"/>
        </a:p>
      </dgm:t>
    </dgm:pt>
    <dgm:pt modelId="{BA9AE1A0-58F2-41C8-BA0E-0EA3155134D9}">
      <dgm:prSet phldrT="[Szöveg]"/>
      <dgm:spPr/>
      <dgm:t>
        <a:bodyPr/>
        <a:lstStyle/>
        <a:p>
          <a:r>
            <a:rPr lang="hu-HU"/>
            <a:t>Egyéni feladatok a kiírásban</a:t>
          </a:r>
        </a:p>
      </dgm:t>
    </dgm:pt>
    <dgm:pt modelId="{AC5BF164-4F88-46A0-8EF7-3085BC1D40B2}" type="parTrans" cxnId="{EE8BB4E8-2054-4760-AA5D-3C617AD98982}">
      <dgm:prSet/>
      <dgm:spPr/>
      <dgm:t>
        <a:bodyPr/>
        <a:lstStyle/>
        <a:p>
          <a:endParaRPr lang="hu-HU"/>
        </a:p>
      </dgm:t>
    </dgm:pt>
    <dgm:pt modelId="{647685B6-FC27-4312-8810-7F28C5B91FB0}" type="sibTrans" cxnId="{EE8BB4E8-2054-4760-AA5D-3C617AD98982}">
      <dgm:prSet/>
      <dgm:spPr/>
      <dgm:t>
        <a:bodyPr/>
        <a:lstStyle/>
        <a:p>
          <a:endParaRPr lang="hu-HU"/>
        </a:p>
      </dgm:t>
    </dgm:pt>
    <dgm:pt modelId="{05648688-C541-4B87-9C4D-78087B36D2FE}">
      <dgm:prSet phldrT="[Szöveg]"/>
      <dgm:spPr/>
      <dgm:t>
        <a:bodyPr/>
        <a:lstStyle/>
        <a:p>
          <a:r>
            <a:rPr lang="hu-HU"/>
            <a:t>Nagyobb projekt része</a:t>
          </a:r>
        </a:p>
      </dgm:t>
    </dgm:pt>
    <dgm:pt modelId="{EAF0D155-6D25-4061-97E4-74EF1F79DA0C}" type="parTrans" cxnId="{BFCF1515-4D39-4B00-9929-71AD04B0380D}">
      <dgm:prSet/>
      <dgm:spPr/>
      <dgm:t>
        <a:bodyPr/>
        <a:lstStyle/>
        <a:p>
          <a:endParaRPr lang="hu-HU"/>
        </a:p>
      </dgm:t>
    </dgm:pt>
    <dgm:pt modelId="{D1E6ACF7-0418-4B82-8DBA-31B8FE9ACBF5}" type="sibTrans" cxnId="{BFCF1515-4D39-4B00-9929-71AD04B0380D}">
      <dgm:prSet/>
      <dgm:spPr/>
      <dgm:t>
        <a:bodyPr/>
        <a:lstStyle/>
        <a:p>
          <a:endParaRPr lang="hu-HU"/>
        </a:p>
      </dgm:t>
    </dgm:pt>
    <dgm:pt modelId="{010FD7AF-6F8E-4319-91FD-8754BC5E7C8D}">
      <dgm:prSet phldrT="[Szöveg]"/>
      <dgm:spPr/>
      <dgm:t>
        <a:bodyPr/>
        <a:lstStyle/>
        <a:p>
          <a:r>
            <a:rPr lang="hu-HU" dirty="0"/>
            <a:t>Együttműködés más (szakos) hallgatókkal</a:t>
          </a:r>
        </a:p>
      </dgm:t>
    </dgm:pt>
    <dgm:pt modelId="{2C487889-FA15-4C68-AF55-6C176885982E}" type="parTrans" cxnId="{8B27277E-78E9-46F0-94D8-F6A624CAC914}">
      <dgm:prSet/>
      <dgm:spPr/>
      <dgm:t>
        <a:bodyPr/>
        <a:lstStyle/>
        <a:p>
          <a:endParaRPr lang="hu-HU"/>
        </a:p>
      </dgm:t>
    </dgm:pt>
    <dgm:pt modelId="{AC91E558-4FF2-468E-9844-99C5FD03F590}" type="sibTrans" cxnId="{8B27277E-78E9-46F0-94D8-F6A624CAC914}">
      <dgm:prSet/>
      <dgm:spPr/>
      <dgm:t>
        <a:bodyPr/>
        <a:lstStyle/>
        <a:p>
          <a:endParaRPr lang="hu-HU"/>
        </a:p>
      </dgm:t>
    </dgm:pt>
    <dgm:pt modelId="{85606C2D-E693-432B-A9ED-CA0D82E1BD02}">
      <dgm:prSet phldrT="[Szöveg]"/>
      <dgm:spPr/>
      <dgm:t>
        <a:bodyPr/>
        <a:lstStyle/>
        <a:p>
          <a:r>
            <a:rPr lang="hu-HU"/>
            <a:t>Szóbeli és írásbeli beszámoló</a:t>
          </a:r>
        </a:p>
      </dgm:t>
    </dgm:pt>
    <dgm:pt modelId="{E75415FF-7B94-4127-BE97-FB38483BF824}" type="parTrans" cxnId="{050E8AF9-DC14-47AF-8C63-5CC60FB78552}">
      <dgm:prSet/>
      <dgm:spPr/>
      <dgm:t>
        <a:bodyPr/>
        <a:lstStyle/>
        <a:p>
          <a:endParaRPr lang="hu-HU"/>
        </a:p>
      </dgm:t>
    </dgm:pt>
    <dgm:pt modelId="{60DCA79B-924B-4F3F-8BE4-36D27242A332}" type="sibTrans" cxnId="{050E8AF9-DC14-47AF-8C63-5CC60FB78552}">
      <dgm:prSet/>
      <dgm:spPr/>
      <dgm:t>
        <a:bodyPr/>
        <a:lstStyle/>
        <a:p>
          <a:endParaRPr lang="hu-HU"/>
        </a:p>
      </dgm:t>
    </dgm:pt>
    <dgm:pt modelId="{C724ED7A-2FAD-49BE-85C9-82A529838074}">
      <dgm:prSet phldrT="[Szöveg]"/>
      <dgm:spPr/>
      <dgm:t>
        <a:bodyPr/>
        <a:lstStyle/>
        <a:p>
          <a:r>
            <a:rPr lang="hu-HU"/>
            <a:t>15 kreditnyi munka</a:t>
          </a:r>
        </a:p>
      </dgm:t>
    </dgm:pt>
    <dgm:pt modelId="{CAF78F89-49D6-4D8B-9254-F915320EFC8C}" type="parTrans" cxnId="{25372978-AD53-495F-896A-5B89F08AA650}">
      <dgm:prSet/>
      <dgm:spPr/>
      <dgm:t>
        <a:bodyPr/>
        <a:lstStyle/>
        <a:p>
          <a:endParaRPr lang="hu-HU"/>
        </a:p>
      </dgm:t>
    </dgm:pt>
    <dgm:pt modelId="{BCB33362-0845-4C6E-A824-81555E1D83B4}" type="sibTrans" cxnId="{25372978-AD53-495F-896A-5B89F08AA650}">
      <dgm:prSet/>
      <dgm:spPr/>
      <dgm:t>
        <a:bodyPr/>
        <a:lstStyle/>
        <a:p>
          <a:endParaRPr lang="hu-HU"/>
        </a:p>
      </dgm:t>
    </dgm:pt>
    <dgm:pt modelId="{892FD841-81CD-4B50-9A94-A3C2D029E90F}">
      <dgm:prSet phldrT="[Szöveg]"/>
      <dgm:spPr/>
      <dgm:t>
        <a:bodyPr/>
        <a:lstStyle/>
        <a:p>
          <a:r>
            <a:rPr lang="hu-HU"/>
            <a:t>Külsős bíráló</a:t>
          </a:r>
        </a:p>
      </dgm:t>
    </dgm:pt>
    <dgm:pt modelId="{DA825ECB-73D3-4BA6-B30C-229C172B9FD5}" type="parTrans" cxnId="{664B21C0-6888-47F5-8F23-2FC8C539ADB8}">
      <dgm:prSet/>
      <dgm:spPr/>
      <dgm:t>
        <a:bodyPr/>
        <a:lstStyle/>
        <a:p>
          <a:endParaRPr lang="hu-HU"/>
        </a:p>
      </dgm:t>
    </dgm:pt>
    <dgm:pt modelId="{3CA023D0-438A-442F-B271-01B6A8613830}" type="sibTrans" cxnId="{664B21C0-6888-47F5-8F23-2FC8C539ADB8}">
      <dgm:prSet/>
      <dgm:spPr/>
      <dgm:t>
        <a:bodyPr/>
        <a:lstStyle/>
        <a:p>
          <a:endParaRPr lang="hu-HU"/>
        </a:p>
      </dgm:t>
    </dgm:pt>
    <dgm:pt modelId="{E63C7C91-9AC4-4D58-9E1D-658AA618D8B0}" type="pres">
      <dgm:prSet presAssocID="{8D2AC24E-4D6C-4DBC-B289-9F48BFBD228D}" presName="linearFlow" presStyleCnt="0">
        <dgm:presLayoutVars>
          <dgm:dir/>
          <dgm:animLvl val="lvl"/>
          <dgm:resizeHandles val="exact"/>
        </dgm:presLayoutVars>
      </dgm:prSet>
      <dgm:spPr/>
    </dgm:pt>
    <dgm:pt modelId="{5285E4EF-24F1-4973-92CD-3C340EBAE6A9}" type="pres">
      <dgm:prSet presAssocID="{A8919946-010D-46E5-8C93-1D8163DECA50}" presName="composite" presStyleCnt="0"/>
      <dgm:spPr/>
    </dgm:pt>
    <dgm:pt modelId="{9F31529F-7124-47F4-BC23-04E3572ACF45}" type="pres">
      <dgm:prSet presAssocID="{A8919946-010D-46E5-8C93-1D8163DECA50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D7C760E2-5545-4866-BE1F-A430F48A2F02}" type="pres">
      <dgm:prSet presAssocID="{A8919946-010D-46E5-8C93-1D8163DECA50}" presName="descendantText" presStyleLbl="alignAcc1" presStyleIdx="0" presStyleCnt="2">
        <dgm:presLayoutVars>
          <dgm:bulletEnabled val="1"/>
        </dgm:presLayoutVars>
      </dgm:prSet>
      <dgm:spPr/>
    </dgm:pt>
    <dgm:pt modelId="{FC734BE9-B211-4282-B023-71E5F5182344}" type="pres">
      <dgm:prSet presAssocID="{6B52DF13-29FB-46FD-893D-30E44EB6BBC7}" presName="sp" presStyleCnt="0"/>
      <dgm:spPr/>
    </dgm:pt>
    <dgm:pt modelId="{711B1386-F31B-4B12-9472-DA0EAABB9DEC}" type="pres">
      <dgm:prSet presAssocID="{CA1AFF57-AA3A-4E0B-8E7D-C2220AECA859}" presName="composite" presStyleCnt="0"/>
      <dgm:spPr/>
    </dgm:pt>
    <dgm:pt modelId="{A737A875-F0C5-4F33-A112-994942248158}" type="pres">
      <dgm:prSet presAssocID="{CA1AFF57-AA3A-4E0B-8E7D-C2220AECA859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8627971F-77E2-4965-9570-732C59F52CC9}" type="pres">
      <dgm:prSet presAssocID="{CA1AFF57-AA3A-4E0B-8E7D-C2220AECA859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BFCF1515-4D39-4B00-9929-71AD04B0380D}" srcId="{A8919946-010D-46E5-8C93-1D8163DECA50}" destId="{05648688-C541-4B87-9C4D-78087B36D2FE}" srcOrd="1" destOrd="0" parTransId="{EAF0D155-6D25-4061-97E4-74EF1F79DA0C}" sibTransId="{D1E6ACF7-0418-4B82-8DBA-31B8FE9ACBF5}"/>
    <dgm:cxn modelId="{29C23025-DAF8-4F14-A860-79E86FF7CF9F}" type="presOf" srcId="{A8919946-010D-46E5-8C93-1D8163DECA50}" destId="{9F31529F-7124-47F4-BC23-04E3572ACF45}" srcOrd="0" destOrd="0" presId="urn:microsoft.com/office/officeart/2005/8/layout/chevron2"/>
    <dgm:cxn modelId="{C9300538-1B0B-4956-BC35-5F8CBAF68910}" type="presOf" srcId="{C724ED7A-2FAD-49BE-85C9-82A529838074}" destId="{8627971F-77E2-4965-9570-732C59F52CC9}" srcOrd="0" destOrd="2" presId="urn:microsoft.com/office/officeart/2005/8/layout/chevron2"/>
    <dgm:cxn modelId="{BFCDF362-DF3F-4C3D-8514-6290BE9AC096}" type="presOf" srcId="{892FD841-81CD-4B50-9A94-A3C2D029E90F}" destId="{8627971F-77E2-4965-9570-732C59F52CC9}" srcOrd="0" destOrd="3" presId="urn:microsoft.com/office/officeart/2005/8/layout/chevron2"/>
    <dgm:cxn modelId="{A794C14E-9C3A-455A-8815-D0B2397AE556}" type="presOf" srcId="{CA1AFF57-AA3A-4E0B-8E7D-C2220AECA859}" destId="{A737A875-F0C5-4F33-A112-994942248158}" srcOrd="0" destOrd="0" presId="urn:microsoft.com/office/officeart/2005/8/layout/chevron2"/>
    <dgm:cxn modelId="{25372978-AD53-495F-896A-5B89F08AA650}" srcId="{CA1AFF57-AA3A-4E0B-8E7D-C2220AECA859}" destId="{C724ED7A-2FAD-49BE-85C9-82A529838074}" srcOrd="2" destOrd="0" parTransId="{CAF78F89-49D6-4D8B-9254-F915320EFC8C}" sibTransId="{BCB33362-0845-4C6E-A824-81555E1D83B4}"/>
    <dgm:cxn modelId="{8B27277E-78E9-46F0-94D8-F6A624CAC914}" srcId="{A8919946-010D-46E5-8C93-1D8163DECA50}" destId="{010FD7AF-6F8E-4319-91FD-8754BC5E7C8D}" srcOrd="2" destOrd="0" parTransId="{2C487889-FA15-4C68-AF55-6C176885982E}" sibTransId="{AC91E558-4FF2-468E-9844-99C5FD03F590}"/>
    <dgm:cxn modelId="{57C7708F-6E88-4279-9AC5-E3FB6292B1B4}" type="presOf" srcId="{19B0378C-9B6D-4726-B5E8-3D6E1D714904}" destId="{8627971F-77E2-4965-9570-732C59F52CC9}" srcOrd="0" destOrd="0" presId="urn:microsoft.com/office/officeart/2005/8/layout/chevron2"/>
    <dgm:cxn modelId="{8426AEA5-E819-424A-9E98-BE5AF4EEDB34}" type="presOf" srcId="{95D02B11-B3F8-40A7-8A8E-D558110F03A4}" destId="{D7C760E2-5545-4866-BE1F-A430F48A2F02}" srcOrd="0" destOrd="0" presId="urn:microsoft.com/office/officeart/2005/8/layout/chevron2"/>
    <dgm:cxn modelId="{6AD3F1A6-812D-46C0-AC66-32FCBB986636}" srcId="{8D2AC24E-4D6C-4DBC-B289-9F48BFBD228D}" destId="{CA1AFF57-AA3A-4E0B-8E7D-C2220AECA859}" srcOrd="1" destOrd="0" parTransId="{54D4BFC0-1411-46E6-AA5D-46C95525FA0D}" sibTransId="{02F0B3AB-4B0D-4CFF-95DC-8DAC697386ED}"/>
    <dgm:cxn modelId="{632749AD-3C75-4B29-B6FD-082940CFE02A}" srcId="{8D2AC24E-4D6C-4DBC-B289-9F48BFBD228D}" destId="{A8919946-010D-46E5-8C93-1D8163DECA50}" srcOrd="0" destOrd="0" parTransId="{2A841793-D6F3-4B2C-B94B-51CC663B0E69}" sibTransId="{6B52DF13-29FB-46FD-893D-30E44EB6BBC7}"/>
    <dgm:cxn modelId="{933AFBAE-D8CA-4076-B904-3F8AE88DFEF7}" type="presOf" srcId="{8D2AC24E-4D6C-4DBC-B289-9F48BFBD228D}" destId="{E63C7C91-9AC4-4D58-9E1D-658AA618D8B0}" srcOrd="0" destOrd="0" presId="urn:microsoft.com/office/officeart/2005/8/layout/chevron2"/>
    <dgm:cxn modelId="{318972B2-8690-4C7B-8307-B6E7DE61A1B7}" type="presOf" srcId="{05648688-C541-4B87-9C4D-78087B36D2FE}" destId="{D7C760E2-5545-4866-BE1F-A430F48A2F02}" srcOrd="0" destOrd="1" presId="urn:microsoft.com/office/officeart/2005/8/layout/chevron2"/>
    <dgm:cxn modelId="{664B21C0-6888-47F5-8F23-2FC8C539ADB8}" srcId="{CA1AFF57-AA3A-4E0B-8E7D-C2220AECA859}" destId="{892FD841-81CD-4B50-9A94-A3C2D029E90F}" srcOrd="3" destOrd="0" parTransId="{DA825ECB-73D3-4BA6-B30C-229C172B9FD5}" sibTransId="{3CA023D0-438A-442F-B271-01B6A8613830}"/>
    <dgm:cxn modelId="{6B69E2C9-2F04-428E-A2E8-7BECF75E8248}" type="presOf" srcId="{010FD7AF-6F8E-4319-91FD-8754BC5E7C8D}" destId="{D7C760E2-5545-4866-BE1F-A430F48A2F02}" srcOrd="0" destOrd="2" presId="urn:microsoft.com/office/officeart/2005/8/layout/chevron2"/>
    <dgm:cxn modelId="{E72E35D0-EF94-4E52-A078-C32B2F1FE134}" srcId="{A8919946-010D-46E5-8C93-1D8163DECA50}" destId="{95D02B11-B3F8-40A7-8A8E-D558110F03A4}" srcOrd="0" destOrd="0" parTransId="{52023E0B-9BAF-4F1A-A76D-44E2492FB39D}" sibTransId="{30D947B4-0DA4-4FA0-849B-652D83290EDE}"/>
    <dgm:cxn modelId="{736490D1-D843-49C2-8B0E-BA2698A1488D}" srcId="{CA1AFF57-AA3A-4E0B-8E7D-C2220AECA859}" destId="{19B0378C-9B6D-4726-B5E8-3D6E1D714904}" srcOrd="0" destOrd="0" parTransId="{FE26434D-EA36-490B-B477-8D019F364A56}" sibTransId="{57E95907-3D9D-47A4-A300-2CF1C97ABCE0}"/>
    <dgm:cxn modelId="{AC73F7E2-7F87-4B56-A27A-0A35B696E5E4}" type="presOf" srcId="{85606C2D-E693-432B-A9ED-CA0D82E1BD02}" destId="{D7C760E2-5545-4866-BE1F-A430F48A2F02}" srcOrd="0" destOrd="3" presId="urn:microsoft.com/office/officeart/2005/8/layout/chevron2"/>
    <dgm:cxn modelId="{EE8BB4E8-2054-4760-AA5D-3C617AD98982}" srcId="{CA1AFF57-AA3A-4E0B-8E7D-C2220AECA859}" destId="{BA9AE1A0-58F2-41C8-BA0E-0EA3155134D9}" srcOrd="1" destOrd="0" parTransId="{AC5BF164-4F88-46A0-8EF7-3085BC1D40B2}" sibTransId="{647685B6-FC27-4312-8810-7F28C5B91FB0}"/>
    <dgm:cxn modelId="{69275AEB-4A20-462B-B7E2-21BB8CDA6854}" type="presOf" srcId="{BA9AE1A0-58F2-41C8-BA0E-0EA3155134D9}" destId="{8627971F-77E2-4965-9570-732C59F52CC9}" srcOrd="0" destOrd="1" presId="urn:microsoft.com/office/officeart/2005/8/layout/chevron2"/>
    <dgm:cxn modelId="{050E8AF9-DC14-47AF-8C63-5CC60FB78552}" srcId="{A8919946-010D-46E5-8C93-1D8163DECA50}" destId="{85606C2D-E693-432B-A9ED-CA0D82E1BD02}" srcOrd="3" destOrd="0" parTransId="{E75415FF-7B94-4127-BE97-FB38483BF824}" sibTransId="{60DCA79B-924B-4F3F-8BE4-36D27242A332}"/>
    <dgm:cxn modelId="{EACD9DB0-D4E9-4567-8E0A-B9F0112ADE4F}" type="presParOf" srcId="{E63C7C91-9AC4-4D58-9E1D-658AA618D8B0}" destId="{5285E4EF-24F1-4973-92CD-3C340EBAE6A9}" srcOrd="0" destOrd="0" presId="urn:microsoft.com/office/officeart/2005/8/layout/chevron2"/>
    <dgm:cxn modelId="{F37329AA-C33B-41E9-A569-4DA5AB07CC15}" type="presParOf" srcId="{5285E4EF-24F1-4973-92CD-3C340EBAE6A9}" destId="{9F31529F-7124-47F4-BC23-04E3572ACF45}" srcOrd="0" destOrd="0" presId="urn:microsoft.com/office/officeart/2005/8/layout/chevron2"/>
    <dgm:cxn modelId="{24D1F40E-CD62-4FAB-96E6-DD80E6208D65}" type="presParOf" srcId="{5285E4EF-24F1-4973-92CD-3C340EBAE6A9}" destId="{D7C760E2-5545-4866-BE1F-A430F48A2F02}" srcOrd="1" destOrd="0" presId="urn:microsoft.com/office/officeart/2005/8/layout/chevron2"/>
    <dgm:cxn modelId="{36D8E4E1-DA13-4F62-8DE9-22D1B376BFD6}" type="presParOf" srcId="{E63C7C91-9AC4-4D58-9E1D-658AA618D8B0}" destId="{FC734BE9-B211-4282-B023-71E5F5182344}" srcOrd="1" destOrd="0" presId="urn:microsoft.com/office/officeart/2005/8/layout/chevron2"/>
    <dgm:cxn modelId="{9E80154A-A3C7-47C0-A45F-EC5F4B4B4273}" type="presParOf" srcId="{E63C7C91-9AC4-4D58-9E1D-658AA618D8B0}" destId="{711B1386-F31B-4B12-9472-DA0EAABB9DEC}" srcOrd="2" destOrd="0" presId="urn:microsoft.com/office/officeart/2005/8/layout/chevron2"/>
    <dgm:cxn modelId="{5F029197-4CFF-4B85-9D10-826BA586E6C8}" type="presParOf" srcId="{711B1386-F31B-4B12-9472-DA0EAABB9DEC}" destId="{A737A875-F0C5-4F33-A112-994942248158}" srcOrd="0" destOrd="0" presId="urn:microsoft.com/office/officeart/2005/8/layout/chevron2"/>
    <dgm:cxn modelId="{F8DA2C57-7C8E-4895-B446-78C0907901D7}" type="presParOf" srcId="{711B1386-F31B-4B12-9472-DA0EAABB9DEC}" destId="{8627971F-77E2-4965-9570-732C59F52CC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29CEC9-4A3D-46DE-8DD3-1879234F80C6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DF388E0F-A3EB-4D9B-8829-3081EBF517DA}">
      <dgm:prSet phldrT="[Szöveg]"/>
      <dgm:spPr/>
      <dgm:t>
        <a:bodyPr/>
        <a:lstStyle/>
        <a:p>
          <a:r>
            <a:rPr lang="hu-HU"/>
            <a:t>Irányítórendszerek</a:t>
          </a:r>
        </a:p>
      </dgm:t>
    </dgm:pt>
    <dgm:pt modelId="{B57C7B55-B0EE-4DED-8F42-84DC83D4C150}" type="parTrans" cxnId="{2B945BF7-6C46-420B-BD6A-262A633B62CF}">
      <dgm:prSet/>
      <dgm:spPr/>
      <dgm:t>
        <a:bodyPr/>
        <a:lstStyle/>
        <a:p>
          <a:endParaRPr lang="hu-HU"/>
        </a:p>
      </dgm:t>
    </dgm:pt>
    <dgm:pt modelId="{96027247-3F7D-4550-B85B-C9FF5A94FE02}" type="sibTrans" cxnId="{2B945BF7-6C46-420B-BD6A-262A633B62CF}">
      <dgm:prSet/>
      <dgm:spPr/>
      <dgm:t>
        <a:bodyPr/>
        <a:lstStyle/>
        <a:p>
          <a:endParaRPr lang="hu-HU"/>
        </a:p>
      </dgm:t>
    </dgm:pt>
    <dgm:pt modelId="{B506FD7F-0342-4673-8AA4-90D29B7025A6}">
      <dgm:prSet phldrT="[Szöveg]" custT="1"/>
      <dgm:spPr>
        <a:solidFill>
          <a:schemeClr val="accent2">
            <a:lumMod val="40000"/>
            <a:lumOff val="60000"/>
          </a:schemeClr>
        </a:solidFill>
        <a:ln>
          <a:solidFill>
            <a:srgbClr val="740010"/>
          </a:solidFill>
        </a:ln>
      </dgm:spPr>
      <dgm:t>
        <a:bodyPr/>
        <a:lstStyle/>
        <a:p>
          <a:r>
            <a:rPr lang="hu-HU" sz="2400" dirty="0">
              <a:solidFill>
                <a:sysClr val="windowText" lastClr="000000"/>
              </a:solidFill>
            </a:rPr>
            <a:t>Járműirányítás</a:t>
          </a:r>
          <a:r>
            <a:rPr lang="en-US" sz="2400" dirty="0">
              <a:solidFill>
                <a:sysClr val="windowText" lastClr="000000"/>
              </a:solidFill>
            </a:rPr>
            <a:t>, </a:t>
          </a:r>
          <a:r>
            <a:rPr lang="en-US" sz="2400" dirty="0" err="1">
              <a:solidFill>
                <a:sysClr val="windowText" lastClr="000000"/>
              </a:solidFill>
            </a:rPr>
            <a:t>képfeldolgozás</a:t>
          </a:r>
          <a:endParaRPr lang="hu-HU" sz="2300" dirty="0">
            <a:solidFill>
              <a:sysClr val="windowText" lastClr="000000"/>
            </a:solidFill>
          </a:endParaRPr>
        </a:p>
      </dgm:t>
    </dgm:pt>
    <dgm:pt modelId="{F6957FE9-2438-4C33-B948-F5B685281CD1}" type="parTrans" cxnId="{363CD2B5-B27E-4A70-AE26-EA01A7F463CD}">
      <dgm:prSet/>
      <dgm:spPr/>
      <dgm:t>
        <a:bodyPr/>
        <a:lstStyle/>
        <a:p>
          <a:endParaRPr lang="hu-HU"/>
        </a:p>
      </dgm:t>
    </dgm:pt>
    <dgm:pt modelId="{638B7281-DD56-4190-847D-DC6359D575B7}" type="sibTrans" cxnId="{363CD2B5-B27E-4A70-AE26-EA01A7F463CD}">
      <dgm:prSet/>
      <dgm:spPr/>
      <dgm:t>
        <a:bodyPr/>
        <a:lstStyle/>
        <a:p>
          <a:endParaRPr lang="hu-HU"/>
        </a:p>
      </dgm:t>
    </dgm:pt>
    <dgm:pt modelId="{FEB1E937-5605-4315-80BC-47CBFFEDDE88}">
      <dgm:prSet phldrT="[Szöveg]" custT="1"/>
      <dgm:spPr>
        <a:solidFill>
          <a:schemeClr val="accent3">
            <a:lumMod val="40000"/>
            <a:lumOff val="60000"/>
          </a:schemeClr>
        </a:solidFill>
        <a:ln>
          <a:solidFill>
            <a:srgbClr val="740010"/>
          </a:solidFill>
        </a:ln>
      </dgm:spPr>
      <dgm:t>
        <a:bodyPr/>
        <a:lstStyle/>
        <a:p>
          <a:r>
            <a:rPr lang="hu-HU" sz="2400">
              <a:solidFill>
                <a:sysClr val="windowText" lastClr="000000"/>
              </a:solidFill>
            </a:rPr>
            <a:t>Robotika</a:t>
          </a:r>
          <a:endParaRPr lang="hu-HU" sz="2300">
            <a:solidFill>
              <a:sysClr val="windowText" lastClr="000000"/>
            </a:solidFill>
          </a:endParaRPr>
        </a:p>
      </dgm:t>
    </dgm:pt>
    <dgm:pt modelId="{E9F96E9F-55AC-4F0B-AF7F-3C4626B9A1CE}" type="parTrans" cxnId="{4A6A90AC-1455-4263-BF04-E4BB21C7CF0C}">
      <dgm:prSet/>
      <dgm:spPr/>
      <dgm:t>
        <a:bodyPr/>
        <a:lstStyle/>
        <a:p>
          <a:endParaRPr lang="hu-HU"/>
        </a:p>
      </dgm:t>
    </dgm:pt>
    <dgm:pt modelId="{8756B884-5666-48A5-B01F-4F194C2D2D1F}" type="sibTrans" cxnId="{4A6A90AC-1455-4263-BF04-E4BB21C7CF0C}">
      <dgm:prSet/>
      <dgm:spPr/>
      <dgm:t>
        <a:bodyPr/>
        <a:lstStyle/>
        <a:p>
          <a:endParaRPr lang="hu-HU"/>
        </a:p>
      </dgm:t>
    </dgm:pt>
    <dgm:pt modelId="{98D7746B-A723-4DF4-A7E1-023947C9C068}">
      <dgm:prSet phldrT="[Szöveg]" custT="1"/>
      <dgm:spPr>
        <a:solidFill>
          <a:schemeClr val="accent4">
            <a:lumMod val="40000"/>
            <a:lumOff val="60000"/>
          </a:schemeClr>
        </a:solidFill>
        <a:ln>
          <a:solidFill>
            <a:srgbClr val="740010"/>
          </a:solidFill>
        </a:ln>
      </dgm:spPr>
      <dgm:t>
        <a:bodyPr/>
        <a:lstStyle/>
        <a:p>
          <a:r>
            <a:rPr lang="en-US" sz="2400" dirty="0" err="1">
              <a:solidFill>
                <a:sysClr val="windowText" lastClr="000000"/>
              </a:solidFill>
            </a:rPr>
            <a:t>Gyártásatomatizálás</a:t>
          </a:r>
          <a:r>
            <a:rPr lang="en-US" sz="2400" dirty="0">
              <a:solidFill>
                <a:sysClr val="windowText" lastClr="000000"/>
              </a:solidFill>
            </a:rPr>
            <a:t> </a:t>
          </a:r>
          <a:r>
            <a:rPr lang="en-US" sz="2400" dirty="0" err="1">
              <a:solidFill>
                <a:sysClr val="windowText" lastClr="000000"/>
              </a:solidFill>
            </a:rPr>
            <a:t>és</a:t>
          </a:r>
          <a:r>
            <a:rPr lang="en-US" sz="2400" dirty="0">
              <a:solidFill>
                <a:sysClr val="windowText" lastClr="000000"/>
              </a:solidFill>
            </a:rPr>
            <a:t> f</a:t>
          </a:r>
          <a:r>
            <a:rPr lang="hu-HU" sz="2400" dirty="0" err="1">
              <a:solidFill>
                <a:sysClr val="windowText" lastClr="000000"/>
              </a:solidFill>
            </a:rPr>
            <a:t>olyamatirányítás</a:t>
          </a:r>
          <a:endParaRPr lang="hu-HU" sz="2400" dirty="0">
            <a:solidFill>
              <a:sysClr val="windowText" lastClr="000000"/>
            </a:solidFill>
          </a:endParaRPr>
        </a:p>
      </dgm:t>
    </dgm:pt>
    <dgm:pt modelId="{A98DEFBC-27BE-407B-A820-DD2514B75026}" type="parTrans" cxnId="{45B4234C-732C-4D50-B5FB-51CF5348E570}">
      <dgm:prSet/>
      <dgm:spPr/>
      <dgm:t>
        <a:bodyPr/>
        <a:lstStyle/>
        <a:p>
          <a:endParaRPr lang="hu-HU"/>
        </a:p>
      </dgm:t>
    </dgm:pt>
    <dgm:pt modelId="{8303825F-DA88-4C73-93A8-9DCF2E82ACCE}" type="sibTrans" cxnId="{45B4234C-732C-4D50-B5FB-51CF5348E570}">
      <dgm:prSet/>
      <dgm:spPr/>
      <dgm:t>
        <a:bodyPr/>
        <a:lstStyle/>
        <a:p>
          <a:endParaRPr lang="hu-HU"/>
        </a:p>
      </dgm:t>
    </dgm:pt>
    <dgm:pt modelId="{11BDD824-132F-453D-8143-FF6755534C68}">
      <dgm:prSet phldrT="[Szöveg]" custT="1"/>
      <dgm:spPr>
        <a:solidFill>
          <a:schemeClr val="accent1">
            <a:lumMod val="20000"/>
            <a:lumOff val="80000"/>
          </a:schemeClr>
        </a:solidFill>
        <a:ln>
          <a:solidFill>
            <a:srgbClr val="740010"/>
          </a:solidFill>
        </a:ln>
      </dgm:spPr>
      <dgm:t>
        <a:bodyPr/>
        <a:lstStyle/>
        <a:p>
          <a:r>
            <a:rPr lang="en-US" sz="2400" dirty="0">
              <a:solidFill>
                <a:sysClr val="windowText" lastClr="000000"/>
              </a:solidFill>
            </a:rPr>
            <a:t>E</a:t>
          </a:r>
          <a:r>
            <a:rPr lang="hu-HU" sz="2400" dirty="0" err="1">
              <a:solidFill>
                <a:sysClr val="windowText" lastClr="000000"/>
              </a:solidFill>
            </a:rPr>
            <a:t>nergia</a:t>
          </a:r>
          <a:r>
            <a:rPr lang="en-US" sz="2400" dirty="0" err="1">
              <a:solidFill>
                <a:sysClr val="windowText" lastClr="000000"/>
              </a:solidFill>
            </a:rPr>
            <a:t>ellátó</a:t>
          </a:r>
          <a:r>
            <a:rPr lang="hu-HU" sz="2400" dirty="0">
              <a:solidFill>
                <a:sysClr val="windowText" lastClr="000000"/>
              </a:solidFill>
            </a:rPr>
            <a:t> hálózatok</a:t>
          </a:r>
        </a:p>
      </dgm:t>
    </dgm:pt>
    <dgm:pt modelId="{6291C220-4993-45ED-94A6-341A80C033D0}" type="parTrans" cxnId="{4B16EEAC-3044-456C-A7BA-AD1D19612F3F}">
      <dgm:prSet/>
      <dgm:spPr/>
      <dgm:t>
        <a:bodyPr/>
        <a:lstStyle/>
        <a:p>
          <a:endParaRPr lang="hu-HU"/>
        </a:p>
      </dgm:t>
    </dgm:pt>
    <dgm:pt modelId="{FAAB9D25-93F5-4313-923B-B9F95E6A2C5A}" type="sibTrans" cxnId="{4B16EEAC-3044-456C-A7BA-AD1D19612F3F}">
      <dgm:prSet/>
      <dgm:spPr/>
      <dgm:t>
        <a:bodyPr/>
        <a:lstStyle/>
        <a:p>
          <a:endParaRPr lang="hu-HU"/>
        </a:p>
      </dgm:t>
    </dgm:pt>
    <dgm:pt modelId="{3942E3CB-0135-45A0-8B4F-2C87413495B6}" type="pres">
      <dgm:prSet presAssocID="{8429CEC9-4A3D-46DE-8DD3-1879234F80C6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CFE5164-CED6-4EA0-87FF-8184653A6E04}" type="pres">
      <dgm:prSet presAssocID="{8429CEC9-4A3D-46DE-8DD3-1879234F80C6}" presName="matrix" presStyleCnt="0"/>
      <dgm:spPr/>
    </dgm:pt>
    <dgm:pt modelId="{71B03D15-047C-4C27-BBAC-0A807E9403CC}" type="pres">
      <dgm:prSet presAssocID="{8429CEC9-4A3D-46DE-8DD3-1879234F80C6}" presName="tile1" presStyleLbl="node1" presStyleIdx="0" presStyleCnt="4"/>
      <dgm:spPr/>
    </dgm:pt>
    <dgm:pt modelId="{CDCFD817-0792-4AB0-9802-9A16805DED31}" type="pres">
      <dgm:prSet presAssocID="{8429CEC9-4A3D-46DE-8DD3-1879234F80C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4E1147B-1695-47E2-B6D6-AD05D561024C}" type="pres">
      <dgm:prSet presAssocID="{8429CEC9-4A3D-46DE-8DD3-1879234F80C6}" presName="tile2" presStyleLbl="node1" presStyleIdx="1" presStyleCnt="4"/>
      <dgm:spPr/>
    </dgm:pt>
    <dgm:pt modelId="{A4DE0923-9C84-403A-87E2-1E811EEF7CF6}" type="pres">
      <dgm:prSet presAssocID="{8429CEC9-4A3D-46DE-8DD3-1879234F80C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1501165-AFC5-4AA4-95A7-90D99F21A41D}" type="pres">
      <dgm:prSet presAssocID="{8429CEC9-4A3D-46DE-8DD3-1879234F80C6}" presName="tile3" presStyleLbl="node1" presStyleIdx="2" presStyleCnt="4" custLinFactNeighborX="-10489" custLinFactNeighborY="6705"/>
      <dgm:spPr/>
    </dgm:pt>
    <dgm:pt modelId="{6BD109CD-4287-4A7C-B0AC-463A7997CBCC}" type="pres">
      <dgm:prSet presAssocID="{8429CEC9-4A3D-46DE-8DD3-1879234F80C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4347B56-DC6F-40EE-B0C9-5A35A7CC73CD}" type="pres">
      <dgm:prSet presAssocID="{8429CEC9-4A3D-46DE-8DD3-1879234F80C6}" presName="tile4" presStyleLbl="node1" presStyleIdx="3" presStyleCnt="4"/>
      <dgm:spPr/>
    </dgm:pt>
    <dgm:pt modelId="{A4FFFCC9-34CD-44B5-9BA5-6931A6D1A14A}" type="pres">
      <dgm:prSet presAssocID="{8429CEC9-4A3D-46DE-8DD3-1879234F80C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C2169FD-9393-4D64-A1D9-AECEF73A9AA7}" type="pres">
      <dgm:prSet presAssocID="{8429CEC9-4A3D-46DE-8DD3-1879234F80C6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D10FA118-1607-47BD-B2AA-C9B278AB8240}" type="presOf" srcId="{FEB1E937-5605-4315-80BC-47CBFFEDDE88}" destId="{94E1147B-1695-47E2-B6D6-AD05D561024C}" srcOrd="0" destOrd="0" presId="urn:microsoft.com/office/officeart/2005/8/layout/matrix1"/>
    <dgm:cxn modelId="{6CC8BA1A-93D1-4B28-81A1-E43B843E9468}" type="presOf" srcId="{11BDD824-132F-453D-8143-FF6755534C68}" destId="{14347B56-DC6F-40EE-B0C9-5A35A7CC73CD}" srcOrd="0" destOrd="0" presId="urn:microsoft.com/office/officeart/2005/8/layout/matrix1"/>
    <dgm:cxn modelId="{45B4234C-732C-4D50-B5FB-51CF5348E570}" srcId="{DF388E0F-A3EB-4D9B-8829-3081EBF517DA}" destId="{98D7746B-A723-4DF4-A7E1-023947C9C068}" srcOrd="2" destOrd="0" parTransId="{A98DEFBC-27BE-407B-A820-DD2514B75026}" sibTransId="{8303825F-DA88-4C73-93A8-9DCF2E82ACCE}"/>
    <dgm:cxn modelId="{C6F88B57-90E2-4C44-88E4-E10BDED1C10C}" type="presOf" srcId="{98D7746B-A723-4DF4-A7E1-023947C9C068}" destId="{C1501165-AFC5-4AA4-95A7-90D99F21A41D}" srcOrd="0" destOrd="0" presId="urn:microsoft.com/office/officeart/2005/8/layout/matrix1"/>
    <dgm:cxn modelId="{E66A9891-E09F-4B2D-A7B6-023027BD6670}" type="presOf" srcId="{98D7746B-A723-4DF4-A7E1-023947C9C068}" destId="{6BD109CD-4287-4A7C-B0AC-463A7997CBCC}" srcOrd="1" destOrd="0" presId="urn:microsoft.com/office/officeart/2005/8/layout/matrix1"/>
    <dgm:cxn modelId="{3763259E-BC7F-40AF-9C65-4C25A9F210A7}" type="presOf" srcId="{11BDD824-132F-453D-8143-FF6755534C68}" destId="{A4FFFCC9-34CD-44B5-9BA5-6931A6D1A14A}" srcOrd="1" destOrd="0" presId="urn:microsoft.com/office/officeart/2005/8/layout/matrix1"/>
    <dgm:cxn modelId="{14809D9F-4003-4556-ADE6-1AF2B4180266}" type="presOf" srcId="{FEB1E937-5605-4315-80BC-47CBFFEDDE88}" destId="{A4DE0923-9C84-403A-87E2-1E811EEF7CF6}" srcOrd="1" destOrd="0" presId="urn:microsoft.com/office/officeart/2005/8/layout/matrix1"/>
    <dgm:cxn modelId="{4A6A90AC-1455-4263-BF04-E4BB21C7CF0C}" srcId="{DF388E0F-A3EB-4D9B-8829-3081EBF517DA}" destId="{FEB1E937-5605-4315-80BC-47CBFFEDDE88}" srcOrd="1" destOrd="0" parTransId="{E9F96E9F-55AC-4F0B-AF7F-3C4626B9A1CE}" sibTransId="{8756B884-5666-48A5-B01F-4F194C2D2D1F}"/>
    <dgm:cxn modelId="{4B16EEAC-3044-456C-A7BA-AD1D19612F3F}" srcId="{DF388E0F-A3EB-4D9B-8829-3081EBF517DA}" destId="{11BDD824-132F-453D-8143-FF6755534C68}" srcOrd="3" destOrd="0" parTransId="{6291C220-4993-45ED-94A6-341A80C033D0}" sibTransId="{FAAB9D25-93F5-4313-923B-B9F95E6A2C5A}"/>
    <dgm:cxn modelId="{A1685AB2-6EE4-48E7-8E37-5C48D49DF1D1}" type="presOf" srcId="{DF388E0F-A3EB-4D9B-8829-3081EBF517DA}" destId="{EC2169FD-9393-4D64-A1D9-AECEF73A9AA7}" srcOrd="0" destOrd="0" presId="urn:microsoft.com/office/officeart/2005/8/layout/matrix1"/>
    <dgm:cxn modelId="{363CD2B5-B27E-4A70-AE26-EA01A7F463CD}" srcId="{DF388E0F-A3EB-4D9B-8829-3081EBF517DA}" destId="{B506FD7F-0342-4673-8AA4-90D29B7025A6}" srcOrd="0" destOrd="0" parTransId="{F6957FE9-2438-4C33-B948-F5B685281CD1}" sibTransId="{638B7281-DD56-4190-847D-DC6359D575B7}"/>
    <dgm:cxn modelId="{B974D6C6-7C42-4FFC-A16C-F0840C43C37D}" type="presOf" srcId="{B506FD7F-0342-4673-8AA4-90D29B7025A6}" destId="{71B03D15-047C-4C27-BBAC-0A807E9403CC}" srcOrd="0" destOrd="0" presId="urn:microsoft.com/office/officeart/2005/8/layout/matrix1"/>
    <dgm:cxn modelId="{619ED1CC-1CE2-4614-82B2-7889A5D20F95}" type="presOf" srcId="{8429CEC9-4A3D-46DE-8DD3-1879234F80C6}" destId="{3942E3CB-0135-45A0-8B4F-2C87413495B6}" srcOrd="0" destOrd="0" presId="urn:microsoft.com/office/officeart/2005/8/layout/matrix1"/>
    <dgm:cxn modelId="{6C51ADD2-2123-4357-BF1D-A55DD9884056}" type="presOf" srcId="{B506FD7F-0342-4673-8AA4-90D29B7025A6}" destId="{CDCFD817-0792-4AB0-9802-9A16805DED31}" srcOrd="1" destOrd="0" presId="urn:microsoft.com/office/officeart/2005/8/layout/matrix1"/>
    <dgm:cxn modelId="{2B945BF7-6C46-420B-BD6A-262A633B62CF}" srcId="{8429CEC9-4A3D-46DE-8DD3-1879234F80C6}" destId="{DF388E0F-A3EB-4D9B-8829-3081EBF517DA}" srcOrd="0" destOrd="0" parTransId="{B57C7B55-B0EE-4DED-8F42-84DC83D4C150}" sibTransId="{96027247-3F7D-4550-B85B-C9FF5A94FE02}"/>
    <dgm:cxn modelId="{C0F466CD-A05D-4282-AF1C-C3AC7A030830}" type="presParOf" srcId="{3942E3CB-0135-45A0-8B4F-2C87413495B6}" destId="{2CFE5164-CED6-4EA0-87FF-8184653A6E04}" srcOrd="0" destOrd="0" presId="urn:microsoft.com/office/officeart/2005/8/layout/matrix1"/>
    <dgm:cxn modelId="{16BB537D-5333-43E8-B62A-4B3F3B1BAF41}" type="presParOf" srcId="{2CFE5164-CED6-4EA0-87FF-8184653A6E04}" destId="{71B03D15-047C-4C27-BBAC-0A807E9403CC}" srcOrd="0" destOrd="0" presId="urn:microsoft.com/office/officeart/2005/8/layout/matrix1"/>
    <dgm:cxn modelId="{134A499D-8C9C-47E7-A99A-57F20C658AF8}" type="presParOf" srcId="{2CFE5164-CED6-4EA0-87FF-8184653A6E04}" destId="{CDCFD817-0792-4AB0-9802-9A16805DED31}" srcOrd="1" destOrd="0" presId="urn:microsoft.com/office/officeart/2005/8/layout/matrix1"/>
    <dgm:cxn modelId="{3CF515D7-A6DE-4599-AE04-21E8BE6C8A38}" type="presParOf" srcId="{2CFE5164-CED6-4EA0-87FF-8184653A6E04}" destId="{94E1147B-1695-47E2-B6D6-AD05D561024C}" srcOrd="2" destOrd="0" presId="urn:microsoft.com/office/officeart/2005/8/layout/matrix1"/>
    <dgm:cxn modelId="{25BFA621-8020-4CD7-B82F-2267ECFE1EBC}" type="presParOf" srcId="{2CFE5164-CED6-4EA0-87FF-8184653A6E04}" destId="{A4DE0923-9C84-403A-87E2-1E811EEF7CF6}" srcOrd="3" destOrd="0" presId="urn:microsoft.com/office/officeart/2005/8/layout/matrix1"/>
    <dgm:cxn modelId="{955727E3-CEC4-4720-B644-FD75118F36E1}" type="presParOf" srcId="{2CFE5164-CED6-4EA0-87FF-8184653A6E04}" destId="{C1501165-AFC5-4AA4-95A7-90D99F21A41D}" srcOrd="4" destOrd="0" presId="urn:microsoft.com/office/officeart/2005/8/layout/matrix1"/>
    <dgm:cxn modelId="{657B1204-0E33-479E-B497-C6147B083F55}" type="presParOf" srcId="{2CFE5164-CED6-4EA0-87FF-8184653A6E04}" destId="{6BD109CD-4287-4A7C-B0AC-463A7997CBCC}" srcOrd="5" destOrd="0" presId="urn:microsoft.com/office/officeart/2005/8/layout/matrix1"/>
    <dgm:cxn modelId="{95F1D79E-DC22-4A45-96AC-C76F4A7C0DEB}" type="presParOf" srcId="{2CFE5164-CED6-4EA0-87FF-8184653A6E04}" destId="{14347B56-DC6F-40EE-B0C9-5A35A7CC73CD}" srcOrd="6" destOrd="0" presId="urn:microsoft.com/office/officeart/2005/8/layout/matrix1"/>
    <dgm:cxn modelId="{5497A404-A2C3-4E7E-8595-7CE7A32100D4}" type="presParOf" srcId="{2CFE5164-CED6-4EA0-87FF-8184653A6E04}" destId="{A4FFFCC9-34CD-44B5-9BA5-6931A6D1A14A}" srcOrd="7" destOrd="0" presId="urn:microsoft.com/office/officeart/2005/8/layout/matrix1"/>
    <dgm:cxn modelId="{BA3870FF-4AE0-4DF8-B24B-2F5F1EAF5C6F}" type="presParOf" srcId="{3942E3CB-0135-45A0-8B4F-2C87413495B6}" destId="{EC2169FD-9393-4D64-A1D9-AECEF73A9AA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AF1B83-ABDB-4561-BE14-E7D79AEED7D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E36DDA91-EED1-40F8-9A76-7593250CF67E}">
      <dgm:prSet phldrT="[Szöveg]"/>
      <dgm:spPr>
        <a:solidFill>
          <a:srgbClr val="740010"/>
        </a:solidFill>
        <a:ln>
          <a:solidFill>
            <a:srgbClr val="740010"/>
          </a:solidFill>
        </a:ln>
      </dgm:spPr>
      <dgm:t>
        <a:bodyPr/>
        <a:lstStyle/>
        <a:p>
          <a:r>
            <a:rPr lang="hu-HU" dirty="0"/>
            <a:t>Intelligens robotok labor</a:t>
          </a:r>
        </a:p>
      </dgm:t>
    </dgm:pt>
    <dgm:pt modelId="{C5BF6478-0902-40F5-9423-B930C2243892}" type="parTrans" cxnId="{FE6235C8-5000-4526-B3DF-7AFFF7EBFD09}">
      <dgm:prSet/>
      <dgm:spPr/>
      <dgm:t>
        <a:bodyPr/>
        <a:lstStyle/>
        <a:p>
          <a:endParaRPr lang="hu-HU"/>
        </a:p>
      </dgm:t>
    </dgm:pt>
    <dgm:pt modelId="{C925A3CE-0072-47D7-AD8A-13010C52A381}" type="sibTrans" cxnId="{FE6235C8-5000-4526-B3DF-7AFFF7EBFD09}">
      <dgm:prSet/>
      <dgm:spPr>
        <a:ln>
          <a:solidFill>
            <a:srgbClr val="740010"/>
          </a:solidFill>
        </a:ln>
      </dgm:spPr>
      <dgm:t>
        <a:bodyPr/>
        <a:lstStyle/>
        <a:p>
          <a:endParaRPr lang="hu-HU"/>
        </a:p>
      </dgm:t>
    </dgm:pt>
    <dgm:pt modelId="{CAB07EFE-4157-4FE8-9D5C-124A9CE5D52C}">
      <dgm:prSet phldrT="[Szöveg]"/>
      <dgm:spPr>
        <a:solidFill>
          <a:srgbClr val="740010"/>
        </a:solidFill>
        <a:ln>
          <a:solidFill>
            <a:srgbClr val="740010"/>
          </a:solidFill>
        </a:ln>
      </dgm:spPr>
      <dgm:t>
        <a:bodyPr/>
        <a:lstStyle/>
        <a:p>
          <a:r>
            <a:rPr lang="hu-HU" dirty="0"/>
            <a:t>Ipari irányítástechnika </a:t>
          </a:r>
          <a:r>
            <a:rPr lang="hu-HU" dirty="0" err="1"/>
            <a:t>labo</a:t>
          </a:r>
          <a:r>
            <a:rPr lang="en-US" dirty="0"/>
            <a:t>r</a:t>
          </a:r>
          <a:endParaRPr lang="hu-HU" dirty="0"/>
        </a:p>
      </dgm:t>
    </dgm:pt>
    <dgm:pt modelId="{B6DAA345-D72B-4D4F-9A42-399570C288EC}" type="parTrans" cxnId="{47F7D63E-B041-4959-8D80-AF057125C9BC}">
      <dgm:prSet/>
      <dgm:spPr/>
      <dgm:t>
        <a:bodyPr/>
        <a:lstStyle/>
        <a:p>
          <a:endParaRPr lang="hu-HU"/>
        </a:p>
      </dgm:t>
    </dgm:pt>
    <dgm:pt modelId="{FD59E285-FAEB-422D-9DE7-7F8B59959A2D}" type="sibTrans" cxnId="{47F7D63E-B041-4959-8D80-AF057125C9BC}">
      <dgm:prSet/>
      <dgm:spPr/>
      <dgm:t>
        <a:bodyPr/>
        <a:lstStyle/>
        <a:p>
          <a:endParaRPr lang="hu-HU"/>
        </a:p>
      </dgm:t>
    </dgm:pt>
    <dgm:pt modelId="{09D8DE2F-9DEF-48E8-B33B-F1695D4939E2}">
      <dgm:prSet phldrT="[Szöveg]"/>
      <dgm:spPr>
        <a:solidFill>
          <a:srgbClr val="740010"/>
        </a:solidFill>
        <a:ln>
          <a:solidFill>
            <a:srgbClr val="740010"/>
          </a:solidFill>
        </a:ln>
      </dgm:spPr>
      <dgm:t>
        <a:bodyPr/>
        <a:lstStyle/>
        <a:p>
          <a:r>
            <a:rPr lang="en-US" dirty="0" err="1"/>
            <a:t>Képfeldolgozás</a:t>
          </a:r>
          <a:r>
            <a:rPr lang="en-US" dirty="0"/>
            <a:t> labor</a:t>
          </a:r>
          <a:endParaRPr lang="hu-HU" dirty="0"/>
        </a:p>
      </dgm:t>
    </dgm:pt>
    <dgm:pt modelId="{04105EC3-3B45-4387-B41F-0E658B2A04F6}" type="parTrans" cxnId="{324B256C-7DA7-479C-9DCC-8B7B97C6126C}">
      <dgm:prSet/>
      <dgm:spPr/>
      <dgm:t>
        <a:bodyPr/>
        <a:lstStyle/>
        <a:p>
          <a:endParaRPr lang="hu-HU"/>
        </a:p>
      </dgm:t>
    </dgm:pt>
    <dgm:pt modelId="{A6FE14B1-42D2-4552-A6D9-DCEDEF17E31D}" type="sibTrans" cxnId="{324B256C-7DA7-479C-9DCC-8B7B97C6126C}">
      <dgm:prSet/>
      <dgm:spPr/>
      <dgm:t>
        <a:bodyPr/>
        <a:lstStyle/>
        <a:p>
          <a:endParaRPr lang="hu-HU"/>
        </a:p>
      </dgm:t>
    </dgm:pt>
    <dgm:pt modelId="{0B033FA9-1683-4FB6-AED6-38BC45F27B6F}" type="pres">
      <dgm:prSet presAssocID="{29AF1B83-ABDB-4561-BE14-E7D79AEED7DC}" presName="Name0" presStyleCnt="0">
        <dgm:presLayoutVars>
          <dgm:chMax val="7"/>
          <dgm:chPref val="7"/>
          <dgm:dir/>
        </dgm:presLayoutVars>
      </dgm:prSet>
      <dgm:spPr/>
    </dgm:pt>
    <dgm:pt modelId="{77F0C390-FDE9-4435-B16E-10C0D416E7AE}" type="pres">
      <dgm:prSet presAssocID="{29AF1B83-ABDB-4561-BE14-E7D79AEED7DC}" presName="Name1" presStyleCnt="0"/>
      <dgm:spPr/>
    </dgm:pt>
    <dgm:pt modelId="{31C79ACD-EBD1-4E83-B1B8-1240F37D1B87}" type="pres">
      <dgm:prSet presAssocID="{29AF1B83-ABDB-4561-BE14-E7D79AEED7DC}" presName="cycle" presStyleCnt="0"/>
      <dgm:spPr/>
    </dgm:pt>
    <dgm:pt modelId="{FFDCB10F-F8AD-449F-95C2-F2A0EAC47B5A}" type="pres">
      <dgm:prSet presAssocID="{29AF1B83-ABDB-4561-BE14-E7D79AEED7DC}" presName="srcNode" presStyleLbl="node1" presStyleIdx="0" presStyleCnt="3"/>
      <dgm:spPr/>
    </dgm:pt>
    <dgm:pt modelId="{4776D7B5-4F6D-44E6-A6D1-D124449B7242}" type="pres">
      <dgm:prSet presAssocID="{29AF1B83-ABDB-4561-BE14-E7D79AEED7DC}" presName="conn" presStyleLbl="parChTrans1D2" presStyleIdx="0" presStyleCnt="1"/>
      <dgm:spPr/>
    </dgm:pt>
    <dgm:pt modelId="{1B100D52-6A38-4081-9D24-113918F17002}" type="pres">
      <dgm:prSet presAssocID="{29AF1B83-ABDB-4561-BE14-E7D79AEED7DC}" presName="extraNode" presStyleLbl="node1" presStyleIdx="0" presStyleCnt="3"/>
      <dgm:spPr/>
    </dgm:pt>
    <dgm:pt modelId="{9EEB6AEC-65E0-4376-B545-FF48FAB56D05}" type="pres">
      <dgm:prSet presAssocID="{29AF1B83-ABDB-4561-BE14-E7D79AEED7DC}" presName="dstNode" presStyleLbl="node1" presStyleIdx="0" presStyleCnt="3"/>
      <dgm:spPr/>
    </dgm:pt>
    <dgm:pt modelId="{04730E73-F1A6-417D-ADC8-F5BBDA140686}" type="pres">
      <dgm:prSet presAssocID="{E36DDA91-EED1-40F8-9A76-7593250CF67E}" presName="text_1" presStyleLbl="node1" presStyleIdx="0" presStyleCnt="3">
        <dgm:presLayoutVars>
          <dgm:bulletEnabled val="1"/>
        </dgm:presLayoutVars>
      </dgm:prSet>
      <dgm:spPr/>
    </dgm:pt>
    <dgm:pt modelId="{1603882C-8786-48CA-81A3-CBE538529E47}" type="pres">
      <dgm:prSet presAssocID="{E36DDA91-EED1-40F8-9A76-7593250CF67E}" presName="accent_1" presStyleCnt="0"/>
      <dgm:spPr/>
    </dgm:pt>
    <dgm:pt modelId="{F787D433-BB38-4D73-8832-43AABE214B8C}" type="pres">
      <dgm:prSet presAssocID="{E36DDA91-EED1-40F8-9A76-7593250CF67E}" presName="accentRepeatNode" presStyleLbl="solidFgAcc1" presStyleIdx="0" presStyleCnt="3"/>
      <dgm:spPr>
        <a:ln>
          <a:solidFill>
            <a:srgbClr val="740010"/>
          </a:solidFill>
        </a:ln>
      </dgm:spPr>
    </dgm:pt>
    <dgm:pt modelId="{CB835CAB-48B2-4617-9C82-0CDDFA7FD96F}" type="pres">
      <dgm:prSet presAssocID="{CAB07EFE-4157-4FE8-9D5C-124A9CE5D52C}" presName="text_2" presStyleLbl="node1" presStyleIdx="1" presStyleCnt="3">
        <dgm:presLayoutVars>
          <dgm:bulletEnabled val="1"/>
        </dgm:presLayoutVars>
      </dgm:prSet>
      <dgm:spPr/>
    </dgm:pt>
    <dgm:pt modelId="{DC447084-6F83-47C8-9BED-52685E74D25D}" type="pres">
      <dgm:prSet presAssocID="{CAB07EFE-4157-4FE8-9D5C-124A9CE5D52C}" presName="accent_2" presStyleCnt="0"/>
      <dgm:spPr/>
    </dgm:pt>
    <dgm:pt modelId="{87810054-DAAE-49D5-86F9-2941A5FD5D4E}" type="pres">
      <dgm:prSet presAssocID="{CAB07EFE-4157-4FE8-9D5C-124A9CE5D52C}" presName="accentRepeatNode" presStyleLbl="solidFgAcc1" presStyleIdx="1" presStyleCnt="3"/>
      <dgm:spPr>
        <a:ln>
          <a:solidFill>
            <a:srgbClr val="740010"/>
          </a:solidFill>
        </a:ln>
      </dgm:spPr>
    </dgm:pt>
    <dgm:pt modelId="{C2EDCB93-918E-478E-A01E-4798632B9C0E}" type="pres">
      <dgm:prSet presAssocID="{09D8DE2F-9DEF-48E8-B33B-F1695D4939E2}" presName="text_3" presStyleLbl="node1" presStyleIdx="2" presStyleCnt="3">
        <dgm:presLayoutVars>
          <dgm:bulletEnabled val="1"/>
        </dgm:presLayoutVars>
      </dgm:prSet>
      <dgm:spPr/>
    </dgm:pt>
    <dgm:pt modelId="{2E64CE81-D1B7-49CC-8CBC-51FE25B3853D}" type="pres">
      <dgm:prSet presAssocID="{09D8DE2F-9DEF-48E8-B33B-F1695D4939E2}" presName="accent_3" presStyleCnt="0"/>
      <dgm:spPr/>
    </dgm:pt>
    <dgm:pt modelId="{3FF80588-488A-4FC1-BCE3-BED2B170C214}" type="pres">
      <dgm:prSet presAssocID="{09D8DE2F-9DEF-48E8-B33B-F1695D4939E2}" presName="accentRepeatNode" presStyleLbl="solidFgAcc1" presStyleIdx="2" presStyleCnt="3"/>
      <dgm:spPr/>
    </dgm:pt>
  </dgm:ptLst>
  <dgm:cxnLst>
    <dgm:cxn modelId="{47F7D63E-B041-4959-8D80-AF057125C9BC}" srcId="{29AF1B83-ABDB-4561-BE14-E7D79AEED7DC}" destId="{CAB07EFE-4157-4FE8-9D5C-124A9CE5D52C}" srcOrd="1" destOrd="0" parTransId="{B6DAA345-D72B-4D4F-9A42-399570C288EC}" sibTransId="{FD59E285-FAEB-422D-9DE7-7F8B59959A2D}"/>
    <dgm:cxn modelId="{D99DF23F-A4F9-48F8-ABCC-246BA34E4170}" type="presOf" srcId="{C925A3CE-0072-47D7-AD8A-13010C52A381}" destId="{4776D7B5-4F6D-44E6-A6D1-D124449B7242}" srcOrd="0" destOrd="0" presId="urn:microsoft.com/office/officeart/2008/layout/VerticalCurvedList"/>
    <dgm:cxn modelId="{324B256C-7DA7-479C-9DCC-8B7B97C6126C}" srcId="{29AF1B83-ABDB-4561-BE14-E7D79AEED7DC}" destId="{09D8DE2F-9DEF-48E8-B33B-F1695D4939E2}" srcOrd="2" destOrd="0" parTransId="{04105EC3-3B45-4387-B41F-0E658B2A04F6}" sibTransId="{A6FE14B1-42D2-4552-A6D9-DCEDEF17E31D}"/>
    <dgm:cxn modelId="{20F15C8D-852F-4A46-9CD2-119519BA975F}" type="presOf" srcId="{29AF1B83-ABDB-4561-BE14-E7D79AEED7DC}" destId="{0B033FA9-1683-4FB6-AED6-38BC45F27B6F}" srcOrd="0" destOrd="0" presId="urn:microsoft.com/office/officeart/2008/layout/VerticalCurvedList"/>
    <dgm:cxn modelId="{D8016691-60C5-4F63-A9BA-3517B0A56117}" type="presOf" srcId="{CAB07EFE-4157-4FE8-9D5C-124A9CE5D52C}" destId="{CB835CAB-48B2-4617-9C82-0CDDFA7FD96F}" srcOrd="0" destOrd="0" presId="urn:microsoft.com/office/officeart/2008/layout/VerticalCurvedList"/>
    <dgm:cxn modelId="{FE6235C8-5000-4526-B3DF-7AFFF7EBFD09}" srcId="{29AF1B83-ABDB-4561-BE14-E7D79AEED7DC}" destId="{E36DDA91-EED1-40F8-9A76-7593250CF67E}" srcOrd="0" destOrd="0" parTransId="{C5BF6478-0902-40F5-9423-B930C2243892}" sibTransId="{C925A3CE-0072-47D7-AD8A-13010C52A381}"/>
    <dgm:cxn modelId="{649F9CED-A933-4A3E-A342-5C2A52FEC1EE}" type="presOf" srcId="{09D8DE2F-9DEF-48E8-B33B-F1695D4939E2}" destId="{C2EDCB93-918E-478E-A01E-4798632B9C0E}" srcOrd="0" destOrd="0" presId="urn:microsoft.com/office/officeart/2008/layout/VerticalCurvedList"/>
    <dgm:cxn modelId="{801B0AF6-1CBB-486C-BB0A-C7C81C55F423}" type="presOf" srcId="{E36DDA91-EED1-40F8-9A76-7593250CF67E}" destId="{04730E73-F1A6-417D-ADC8-F5BBDA140686}" srcOrd="0" destOrd="0" presId="urn:microsoft.com/office/officeart/2008/layout/VerticalCurvedList"/>
    <dgm:cxn modelId="{14AA6D9B-C947-40DB-B59D-4E80D0A85B26}" type="presParOf" srcId="{0B033FA9-1683-4FB6-AED6-38BC45F27B6F}" destId="{77F0C390-FDE9-4435-B16E-10C0D416E7AE}" srcOrd="0" destOrd="0" presId="urn:microsoft.com/office/officeart/2008/layout/VerticalCurvedList"/>
    <dgm:cxn modelId="{F107763A-3FE6-47F4-8989-E632DC64A6C6}" type="presParOf" srcId="{77F0C390-FDE9-4435-B16E-10C0D416E7AE}" destId="{31C79ACD-EBD1-4E83-B1B8-1240F37D1B87}" srcOrd="0" destOrd="0" presId="urn:microsoft.com/office/officeart/2008/layout/VerticalCurvedList"/>
    <dgm:cxn modelId="{498EACC7-75C0-4307-9E97-2B45274CEDB4}" type="presParOf" srcId="{31C79ACD-EBD1-4E83-B1B8-1240F37D1B87}" destId="{FFDCB10F-F8AD-449F-95C2-F2A0EAC47B5A}" srcOrd="0" destOrd="0" presId="urn:microsoft.com/office/officeart/2008/layout/VerticalCurvedList"/>
    <dgm:cxn modelId="{E45DA764-E9A1-4DDA-AE2F-8E66A1355CBE}" type="presParOf" srcId="{31C79ACD-EBD1-4E83-B1B8-1240F37D1B87}" destId="{4776D7B5-4F6D-44E6-A6D1-D124449B7242}" srcOrd="1" destOrd="0" presId="urn:microsoft.com/office/officeart/2008/layout/VerticalCurvedList"/>
    <dgm:cxn modelId="{D2CD2FB2-5AE1-4ECF-B8A1-D512C780D349}" type="presParOf" srcId="{31C79ACD-EBD1-4E83-B1B8-1240F37D1B87}" destId="{1B100D52-6A38-4081-9D24-113918F17002}" srcOrd="2" destOrd="0" presId="urn:microsoft.com/office/officeart/2008/layout/VerticalCurvedList"/>
    <dgm:cxn modelId="{2448A2CC-871E-460C-88BC-23697EF709D9}" type="presParOf" srcId="{31C79ACD-EBD1-4E83-B1B8-1240F37D1B87}" destId="{9EEB6AEC-65E0-4376-B545-FF48FAB56D05}" srcOrd="3" destOrd="0" presId="urn:microsoft.com/office/officeart/2008/layout/VerticalCurvedList"/>
    <dgm:cxn modelId="{9CCE9FEB-A6E3-4F97-8863-EFD199C70D39}" type="presParOf" srcId="{77F0C390-FDE9-4435-B16E-10C0D416E7AE}" destId="{04730E73-F1A6-417D-ADC8-F5BBDA140686}" srcOrd="1" destOrd="0" presId="urn:microsoft.com/office/officeart/2008/layout/VerticalCurvedList"/>
    <dgm:cxn modelId="{3A16F2B4-4A96-4104-87BD-EF4B0850BFDB}" type="presParOf" srcId="{77F0C390-FDE9-4435-B16E-10C0D416E7AE}" destId="{1603882C-8786-48CA-81A3-CBE538529E47}" srcOrd="2" destOrd="0" presId="urn:microsoft.com/office/officeart/2008/layout/VerticalCurvedList"/>
    <dgm:cxn modelId="{91193842-9D2C-47D1-B83A-6EF60EFA565B}" type="presParOf" srcId="{1603882C-8786-48CA-81A3-CBE538529E47}" destId="{F787D433-BB38-4D73-8832-43AABE214B8C}" srcOrd="0" destOrd="0" presId="urn:microsoft.com/office/officeart/2008/layout/VerticalCurvedList"/>
    <dgm:cxn modelId="{5D4E8F73-C5EC-4418-B185-0C65A9A11491}" type="presParOf" srcId="{77F0C390-FDE9-4435-B16E-10C0D416E7AE}" destId="{CB835CAB-48B2-4617-9C82-0CDDFA7FD96F}" srcOrd="3" destOrd="0" presId="urn:microsoft.com/office/officeart/2008/layout/VerticalCurvedList"/>
    <dgm:cxn modelId="{51735C07-BBEF-474C-A83E-D9E3DB1E699B}" type="presParOf" srcId="{77F0C390-FDE9-4435-B16E-10C0D416E7AE}" destId="{DC447084-6F83-47C8-9BED-52685E74D25D}" srcOrd="4" destOrd="0" presId="urn:microsoft.com/office/officeart/2008/layout/VerticalCurvedList"/>
    <dgm:cxn modelId="{C73F9233-21B3-4D2C-95DA-A42411C736AC}" type="presParOf" srcId="{DC447084-6F83-47C8-9BED-52685E74D25D}" destId="{87810054-DAAE-49D5-86F9-2941A5FD5D4E}" srcOrd="0" destOrd="0" presId="urn:microsoft.com/office/officeart/2008/layout/VerticalCurvedList"/>
    <dgm:cxn modelId="{C2794180-18B9-4757-9EA3-85F4543FBAB0}" type="presParOf" srcId="{77F0C390-FDE9-4435-B16E-10C0D416E7AE}" destId="{C2EDCB93-918E-478E-A01E-4798632B9C0E}" srcOrd="5" destOrd="0" presId="urn:microsoft.com/office/officeart/2008/layout/VerticalCurvedList"/>
    <dgm:cxn modelId="{6FA025C4-BE37-4D26-9E3F-040AE55A44CE}" type="presParOf" srcId="{77F0C390-FDE9-4435-B16E-10C0D416E7AE}" destId="{2E64CE81-D1B7-49CC-8CBC-51FE25B3853D}" srcOrd="6" destOrd="0" presId="urn:microsoft.com/office/officeart/2008/layout/VerticalCurvedList"/>
    <dgm:cxn modelId="{399B0ABC-CA44-423C-ADAF-2959F671E21F}" type="presParOf" srcId="{2E64CE81-D1B7-49CC-8CBC-51FE25B3853D}" destId="{3FF80588-488A-4FC1-BCE3-BED2B170C214}" srcOrd="0" destOrd="0" presId="urn:microsoft.com/office/officeart/2008/layout/VerticalCurv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41134-11C8-4FB6-A71F-B5AE8218D4D0}">
      <dsp:nvSpPr>
        <dsp:cNvPr id="0" name=""/>
        <dsp:cNvSpPr/>
      </dsp:nvSpPr>
      <dsp:spPr>
        <a:xfrm>
          <a:off x="1952" y="58483"/>
          <a:ext cx="1549228" cy="9295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IIT </a:t>
          </a:r>
          <a:r>
            <a:rPr lang="en-US" sz="2100" kern="1200" dirty="0" err="1"/>
            <a:t>Ágazati</a:t>
          </a:r>
          <a:r>
            <a:rPr lang="en-US" sz="2100" kern="1200" dirty="0"/>
            <a:t> </a:t>
          </a:r>
          <a:r>
            <a:rPr lang="en-US" sz="2100" kern="1200" dirty="0" err="1"/>
            <a:t>főtárgy</a:t>
          </a:r>
          <a:endParaRPr lang="hu-HU" sz="2100" kern="1200" dirty="0"/>
        </a:p>
      </dsp:txBody>
      <dsp:txXfrm>
        <a:off x="1952" y="58483"/>
        <a:ext cx="1549228" cy="929537"/>
      </dsp:txXfrm>
    </dsp:sp>
    <dsp:sp modelId="{936AD4EF-C42E-4163-99D6-EE8F5DAD49E8}">
      <dsp:nvSpPr>
        <dsp:cNvPr id="0" name=""/>
        <dsp:cNvSpPr/>
      </dsp:nvSpPr>
      <dsp:spPr>
        <a:xfrm>
          <a:off x="1706104" y="58483"/>
          <a:ext cx="1549228" cy="9295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IIT </a:t>
          </a:r>
          <a:r>
            <a:rPr lang="hu-HU" sz="2100" kern="1200" dirty="0"/>
            <a:t>Ágazati </a:t>
          </a:r>
          <a:r>
            <a:rPr lang="en-US" sz="2100" kern="1200" dirty="0"/>
            <a:t>labor</a:t>
          </a:r>
          <a:endParaRPr lang="hu-HU" sz="2100" kern="1200" dirty="0"/>
        </a:p>
      </dsp:txBody>
      <dsp:txXfrm>
        <a:off x="1706104" y="58483"/>
        <a:ext cx="1549228" cy="929537"/>
      </dsp:txXfrm>
    </dsp:sp>
    <dsp:sp modelId="{17837016-3DD7-45B0-B3F7-5453F87F1B9E}">
      <dsp:nvSpPr>
        <dsp:cNvPr id="0" name=""/>
        <dsp:cNvSpPr/>
      </dsp:nvSpPr>
      <dsp:spPr>
        <a:xfrm>
          <a:off x="3410256" y="58483"/>
          <a:ext cx="1549228" cy="9295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Spec. </a:t>
          </a:r>
          <a:r>
            <a:rPr lang="en-US" sz="2100" kern="1200" dirty="0" err="1"/>
            <a:t>tárgy</a:t>
          </a:r>
          <a:r>
            <a:rPr lang="en-US" sz="2100" kern="1200" dirty="0"/>
            <a:t> 2</a:t>
          </a:r>
          <a:endParaRPr lang="hu-HU" sz="2100" kern="1200" dirty="0"/>
        </a:p>
      </dsp:txBody>
      <dsp:txXfrm>
        <a:off x="3410256" y="58483"/>
        <a:ext cx="1549228" cy="929537"/>
      </dsp:txXfrm>
    </dsp:sp>
    <dsp:sp modelId="{1505F042-9B01-452C-A760-5DA0303FA4C4}">
      <dsp:nvSpPr>
        <dsp:cNvPr id="0" name=""/>
        <dsp:cNvSpPr/>
      </dsp:nvSpPr>
      <dsp:spPr>
        <a:xfrm>
          <a:off x="5114408" y="58483"/>
          <a:ext cx="1549228" cy="9295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Spec </a:t>
          </a:r>
          <a:r>
            <a:rPr lang="en-US" sz="2100" kern="1200" dirty="0" err="1"/>
            <a:t>tárgy</a:t>
          </a:r>
          <a:r>
            <a:rPr lang="en-US" sz="2100" kern="1200" dirty="0"/>
            <a:t> 3.</a:t>
          </a:r>
          <a:endParaRPr lang="hu-HU" sz="2100" kern="1200" dirty="0"/>
        </a:p>
      </dsp:txBody>
      <dsp:txXfrm>
        <a:off x="5114408" y="58483"/>
        <a:ext cx="1549228" cy="929537"/>
      </dsp:txXfrm>
    </dsp:sp>
    <dsp:sp modelId="{E5EF2B6D-BE7E-4AAB-9FF5-B069B2DB4593}">
      <dsp:nvSpPr>
        <dsp:cNvPr id="0" name=""/>
        <dsp:cNvSpPr/>
      </dsp:nvSpPr>
      <dsp:spPr>
        <a:xfrm>
          <a:off x="854028" y="1142943"/>
          <a:ext cx="1549228" cy="92953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/>
            <a:t>Önálló labor</a:t>
          </a:r>
        </a:p>
      </dsp:txBody>
      <dsp:txXfrm>
        <a:off x="854028" y="1142943"/>
        <a:ext cx="1549228" cy="929537"/>
      </dsp:txXfrm>
    </dsp:sp>
    <dsp:sp modelId="{53D57E2A-1059-4D71-BB6B-1BEBA40AA9C5}">
      <dsp:nvSpPr>
        <dsp:cNvPr id="0" name=""/>
        <dsp:cNvSpPr/>
      </dsp:nvSpPr>
      <dsp:spPr>
        <a:xfrm>
          <a:off x="2558180" y="1142943"/>
          <a:ext cx="1549228" cy="9295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/>
            <a:t>Szakdolgozat</a:t>
          </a:r>
        </a:p>
      </dsp:txBody>
      <dsp:txXfrm>
        <a:off x="2558180" y="1142943"/>
        <a:ext cx="1549228" cy="929537"/>
      </dsp:txXfrm>
    </dsp:sp>
    <dsp:sp modelId="{5B65A4C0-2920-4872-9DE2-B551FA8CEEE7}">
      <dsp:nvSpPr>
        <dsp:cNvPr id="0" name=""/>
        <dsp:cNvSpPr/>
      </dsp:nvSpPr>
      <dsp:spPr>
        <a:xfrm>
          <a:off x="4262332" y="1142943"/>
          <a:ext cx="1549228" cy="929537"/>
        </a:xfrm>
        <a:prstGeom prst="rect">
          <a:avLst/>
        </a:prstGeom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/>
            <a:t>Szakmai gyakorlat</a:t>
          </a:r>
        </a:p>
      </dsp:txBody>
      <dsp:txXfrm>
        <a:off x="4262332" y="1142943"/>
        <a:ext cx="1549228" cy="9295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DD4C6-D32B-4576-B819-C9A1D8ACD719}">
      <dsp:nvSpPr>
        <dsp:cNvPr id="0" name=""/>
        <dsp:cNvSpPr/>
      </dsp:nvSpPr>
      <dsp:spPr>
        <a:xfrm>
          <a:off x="-5717046" y="-875089"/>
          <a:ext cx="6806515" cy="6806515"/>
        </a:xfrm>
        <a:prstGeom prst="blockArc">
          <a:avLst>
            <a:gd name="adj1" fmla="val 18900000"/>
            <a:gd name="adj2" fmla="val 2700000"/>
            <a:gd name="adj3" fmla="val 317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5CE42C-A526-431F-BCD1-7F641486B478}">
      <dsp:nvSpPr>
        <dsp:cNvPr id="0" name=""/>
        <dsp:cNvSpPr/>
      </dsp:nvSpPr>
      <dsp:spPr>
        <a:xfrm>
          <a:off x="570283" y="388731"/>
          <a:ext cx="7797028" cy="7778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4001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43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Beágyazott</a:t>
          </a:r>
          <a:r>
            <a:rPr lang="en-US" sz="2000" kern="1200" dirty="0"/>
            <a:t> </a:t>
          </a:r>
          <a:r>
            <a:rPr lang="en-US" sz="2000" kern="1200" dirty="0" err="1"/>
            <a:t>operációs</a:t>
          </a:r>
          <a:r>
            <a:rPr lang="en-US" sz="2000" kern="1200" dirty="0"/>
            <a:t> </a:t>
          </a:r>
          <a:r>
            <a:rPr lang="en-US" sz="2000" kern="1200" dirty="0" err="1"/>
            <a:t>rendszerek</a:t>
          </a:r>
          <a:r>
            <a:rPr lang="en-US" sz="2000" kern="1200" dirty="0"/>
            <a:t> és </a:t>
          </a:r>
          <a:r>
            <a:rPr lang="en-US" sz="2000" kern="1200" dirty="0" err="1"/>
            <a:t>kliens</a:t>
          </a:r>
          <a:r>
            <a:rPr lang="en-US" sz="2000" kern="1200" dirty="0"/>
            <a:t> </a:t>
          </a:r>
          <a:r>
            <a:rPr lang="en-US" sz="2000" kern="1200" dirty="0" err="1"/>
            <a:t>alkalmazások</a:t>
          </a:r>
          <a:r>
            <a:rPr lang="en-US" sz="2000" kern="1200" dirty="0"/>
            <a:t> (AUT)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Beágyazott</a:t>
          </a:r>
          <a:r>
            <a:rPr lang="en-US" sz="2000" kern="1200" dirty="0"/>
            <a:t> Linux és </a:t>
          </a:r>
          <a:r>
            <a:rPr lang="en-US" sz="2000" kern="1200" dirty="0" err="1"/>
            <a:t>platformjai</a:t>
          </a:r>
          <a:r>
            <a:rPr lang="en-US" sz="2000" kern="1200" dirty="0"/>
            <a:t> (MIT)</a:t>
          </a:r>
          <a:endParaRPr lang="hu-HU" sz="2000" kern="1200" dirty="0"/>
        </a:p>
      </dsp:txBody>
      <dsp:txXfrm>
        <a:off x="570283" y="388731"/>
        <a:ext cx="7797028" cy="777866"/>
      </dsp:txXfrm>
    </dsp:sp>
    <dsp:sp modelId="{7D3A8F1C-0C90-4E4D-964E-2D4E32E4E8D3}">
      <dsp:nvSpPr>
        <dsp:cNvPr id="0" name=""/>
        <dsp:cNvSpPr/>
      </dsp:nvSpPr>
      <dsp:spPr>
        <a:xfrm>
          <a:off x="84117" y="291497"/>
          <a:ext cx="972333" cy="972333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25400" cap="flat" cmpd="sng" algn="ctr">
          <a:solidFill>
            <a:srgbClr val="74001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E66813-59F4-470B-B120-8847CDFA0DC0}">
      <dsp:nvSpPr>
        <dsp:cNvPr id="0" name=""/>
        <dsp:cNvSpPr/>
      </dsp:nvSpPr>
      <dsp:spPr>
        <a:xfrm>
          <a:off x="1016252" y="1555733"/>
          <a:ext cx="7351059" cy="7778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4001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43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Folyamatszabályozás</a:t>
          </a:r>
          <a:r>
            <a:rPr lang="en-US" sz="2800" kern="1200" dirty="0"/>
            <a:t> </a:t>
          </a:r>
          <a:r>
            <a:rPr lang="hu-HU" sz="2800" kern="1200" dirty="0"/>
            <a:t>(</a:t>
          </a:r>
          <a:r>
            <a:rPr lang="en-US" sz="2800" kern="1200" dirty="0"/>
            <a:t>IIT</a:t>
          </a:r>
          <a:r>
            <a:rPr lang="hu-HU" sz="2800" kern="1200" dirty="0"/>
            <a:t>)</a:t>
          </a:r>
        </a:p>
      </dsp:txBody>
      <dsp:txXfrm>
        <a:off x="1016252" y="1555733"/>
        <a:ext cx="7351059" cy="777866"/>
      </dsp:txXfrm>
    </dsp:sp>
    <dsp:sp modelId="{6A27B884-B562-49F1-98E3-AD8725182324}">
      <dsp:nvSpPr>
        <dsp:cNvPr id="0" name=""/>
        <dsp:cNvSpPr/>
      </dsp:nvSpPr>
      <dsp:spPr>
        <a:xfrm>
          <a:off x="530086" y="1458500"/>
          <a:ext cx="972333" cy="972333"/>
        </a:xfrm>
        <a:prstGeom prst="ellipse">
          <a:avLst/>
        </a:prstGeom>
        <a:blipFill rotWithShape="0">
          <a:blip xmlns:r="http://schemas.openxmlformats.org/officeDocument/2006/relationships" r:embed="rId2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25400" cap="flat" cmpd="sng" algn="ctr">
          <a:solidFill>
            <a:srgbClr val="74001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53E0AC-C27F-48D0-A598-8FE4D36F67E0}">
      <dsp:nvSpPr>
        <dsp:cNvPr id="0" name=""/>
        <dsp:cNvSpPr/>
      </dsp:nvSpPr>
      <dsp:spPr>
        <a:xfrm>
          <a:off x="1016252" y="2722735"/>
          <a:ext cx="7351059" cy="777866"/>
        </a:xfrm>
        <a:prstGeom prst="rect">
          <a:avLst/>
        </a:prstGeom>
        <a:solidFill>
          <a:srgbClr val="74001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43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Robotizált</a:t>
          </a:r>
          <a:r>
            <a:rPr lang="en-US" sz="2800" kern="1200" dirty="0"/>
            <a:t> </a:t>
          </a:r>
          <a:r>
            <a:rPr lang="en-US" sz="2800" kern="1200" dirty="0" err="1"/>
            <a:t>gyártórendszerek</a:t>
          </a:r>
          <a:r>
            <a:rPr lang="en-US" sz="2800" kern="1200" dirty="0"/>
            <a:t> </a:t>
          </a:r>
          <a:r>
            <a:rPr lang="hu-HU" sz="2800" kern="1200" dirty="0"/>
            <a:t>(IIT)</a:t>
          </a:r>
        </a:p>
      </dsp:txBody>
      <dsp:txXfrm>
        <a:off x="1016252" y="2722735"/>
        <a:ext cx="7351059" cy="777866"/>
      </dsp:txXfrm>
    </dsp:sp>
    <dsp:sp modelId="{DE3210CF-EFC5-4427-AC94-1E820AAE56CA}">
      <dsp:nvSpPr>
        <dsp:cNvPr id="0" name=""/>
        <dsp:cNvSpPr/>
      </dsp:nvSpPr>
      <dsp:spPr>
        <a:xfrm>
          <a:off x="530086" y="2625502"/>
          <a:ext cx="972333" cy="972333"/>
        </a:xfrm>
        <a:prstGeom prst="ellipse">
          <a:avLst/>
        </a:prstGeom>
        <a:blipFill rotWithShape="0">
          <a:blip xmlns:r="http://schemas.openxmlformats.org/officeDocument/2006/relationships" r:embed="rId3">
            <a:alphaModFix/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 contrast="17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DECE53-7D4F-4A66-8370-0501D3C489A1}">
      <dsp:nvSpPr>
        <dsp:cNvPr id="0" name=""/>
        <dsp:cNvSpPr/>
      </dsp:nvSpPr>
      <dsp:spPr>
        <a:xfrm>
          <a:off x="570283" y="3889738"/>
          <a:ext cx="7797028" cy="777866"/>
        </a:xfrm>
        <a:prstGeom prst="rect">
          <a:avLst/>
        </a:prstGeom>
        <a:solidFill>
          <a:srgbClr val="74001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43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Robotizált</a:t>
          </a:r>
          <a:r>
            <a:rPr lang="en-US" sz="2800" kern="1200" dirty="0"/>
            <a:t> </a:t>
          </a:r>
          <a:r>
            <a:rPr lang="en-US" sz="2800" kern="1200" dirty="0" err="1"/>
            <a:t>gyártórendszerek</a:t>
          </a:r>
          <a:r>
            <a:rPr lang="en-US" sz="2800" kern="1200" dirty="0"/>
            <a:t> labor </a:t>
          </a:r>
          <a:r>
            <a:rPr lang="hu-HU" sz="2800" kern="1200" dirty="0"/>
            <a:t>(IIT)</a:t>
          </a:r>
        </a:p>
      </dsp:txBody>
      <dsp:txXfrm>
        <a:off x="570283" y="3889738"/>
        <a:ext cx="7797028" cy="777866"/>
      </dsp:txXfrm>
    </dsp:sp>
    <dsp:sp modelId="{ABC34833-C569-47DB-9C60-CEBC15507032}">
      <dsp:nvSpPr>
        <dsp:cNvPr id="0" name=""/>
        <dsp:cNvSpPr/>
      </dsp:nvSpPr>
      <dsp:spPr>
        <a:xfrm>
          <a:off x="84117" y="3792504"/>
          <a:ext cx="972333" cy="972333"/>
        </a:xfrm>
        <a:prstGeom prst="ellipse">
          <a:avLst/>
        </a:prstGeom>
        <a:blipFill rotWithShape="0">
          <a:blip xmlns:r="http://schemas.openxmlformats.org/officeDocument/2006/relationships" r:embed="rId5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1529F-7124-47F4-BC23-04E3572ACF45}">
      <dsp:nvSpPr>
        <dsp:cNvPr id="0" name=""/>
        <dsp:cNvSpPr/>
      </dsp:nvSpPr>
      <dsp:spPr>
        <a:xfrm rot="5400000">
          <a:off x="-384153" y="384166"/>
          <a:ext cx="2561021" cy="179271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900" kern="1200" err="1"/>
            <a:t>Önlab</a:t>
          </a:r>
          <a:endParaRPr lang="hu-HU" sz="3900" kern="1200"/>
        </a:p>
      </dsp:txBody>
      <dsp:txXfrm rot="-5400000">
        <a:off x="1" y="896371"/>
        <a:ext cx="1792715" cy="768306"/>
      </dsp:txXfrm>
    </dsp:sp>
    <dsp:sp modelId="{D7C760E2-5545-4866-BE1F-A430F48A2F02}">
      <dsp:nvSpPr>
        <dsp:cNvPr id="0" name=""/>
        <dsp:cNvSpPr/>
      </dsp:nvSpPr>
      <dsp:spPr>
        <a:xfrm rot="5400000">
          <a:off x="2797881" y="-1005153"/>
          <a:ext cx="1664664" cy="36749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700" kern="1200"/>
            <a:t>Összetett tanszéki vagy ipari feladat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700" kern="1200"/>
            <a:t>Nagyobb projekt része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700" kern="1200" dirty="0"/>
            <a:t>Együttműködés más (szakos) hallgatókkal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700" kern="1200"/>
            <a:t>Szóbeli és írásbeli beszámoló</a:t>
          </a:r>
        </a:p>
      </dsp:txBody>
      <dsp:txXfrm rot="-5400000">
        <a:off x="1792715" y="81275"/>
        <a:ext cx="3593734" cy="1502140"/>
      </dsp:txXfrm>
    </dsp:sp>
    <dsp:sp modelId="{A737A875-F0C5-4F33-A112-994942248158}">
      <dsp:nvSpPr>
        <dsp:cNvPr id="0" name=""/>
        <dsp:cNvSpPr/>
      </dsp:nvSpPr>
      <dsp:spPr>
        <a:xfrm rot="5400000">
          <a:off x="-384153" y="2661654"/>
          <a:ext cx="2561021" cy="179271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900" kern="1200" err="1"/>
            <a:t>Szakdolg</a:t>
          </a:r>
          <a:endParaRPr lang="hu-HU" sz="3900" kern="1200"/>
        </a:p>
      </dsp:txBody>
      <dsp:txXfrm rot="-5400000">
        <a:off x="1" y="3173859"/>
        <a:ext cx="1792715" cy="768306"/>
      </dsp:txXfrm>
    </dsp:sp>
    <dsp:sp modelId="{8627971F-77E2-4965-9570-732C59F52CC9}">
      <dsp:nvSpPr>
        <dsp:cNvPr id="0" name=""/>
        <dsp:cNvSpPr/>
      </dsp:nvSpPr>
      <dsp:spPr>
        <a:xfrm rot="5400000">
          <a:off x="2797881" y="1272334"/>
          <a:ext cx="1664664" cy="36749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700" kern="1200" err="1"/>
            <a:t>Önlab</a:t>
          </a:r>
          <a:r>
            <a:rPr lang="hu-HU" sz="1700" kern="1200"/>
            <a:t> folytatása (kapcsolódik az ágazathoz)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700" kern="1200"/>
            <a:t>Egyéni feladatok a kiírásban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700" kern="1200"/>
            <a:t>15 kreditnyi munka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700" kern="1200"/>
            <a:t>Külsős bíráló</a:t>
          </a:r>
        </a:p>
      </dsp:txBody>
      <dsp:txXfrm rot="-5400000">
        <a:off x="1792715" y="2358762"/>
        <a:ext cx="3593734" cy="15021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03D15-047C-4C27-BBAC-0A807E9403CC}">
      <dsp:nvSpPr>
        <dsp:cNvPr id="0" name=""/>
        <dsp:cNvSpPr/>
      </dsp:nvSpPr>
      <dsp:spPr>
        <a:xfrm rot="16200000">
          <a:off x="914602" y="-914602"/>
          <a:ext cx="2491276" cy="4320480"/>
        </a:xfrm>
        <a:prstGeom prst="round1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rgbClr val="74001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>
              <a:solidFill>
                <a:sysClr val="windowText" lastClr="000000"/>
              </a:solidFill>
            </a:rPr>
            <a:t>Járműirányítás</a:t>
          </a:r>
          <a:r>
            <a:rPr lang="en-US" sz="2400" kern="1200" dirty="0">
              <a:solidFill>
                <a:sysClr val="windowText" lastClr="000000"/>
              </a:solidFill>
            </a:rPr>
            <a:t>, </a:t>
          </a:r>
          <a:r>
            <a:rPr lang="en-US" sz="2400" kern="1200" dirty="0" err="1">
              <a:solidFill>
                <a:sysClr val="windowText" lastClr="000000"/>
              </a:solidFill>
            </a:rPr>
            <a:t>képfeldolgozás</a:t>
          </a:r>
          <a:endParaRPr lang="hu-HU" sz="2300" kern="1200" dirty="0">
            <a:solidFill>
              <a:sysClr val="windowText" lastClr="000000"/>
            </a:solidFill>
          </a:endParaRPr>
        </a:p>
      </dsp:txBody>
      <dsp:txXfrm rot="5400000">
        <a:off x="0" y="0"/>
        <a:ext cx="4320480" cy="1868457"/>
      </dsp:txXfrm>
    </dsp:sp>
    <dsp:sp modelId="{94E1147B-1695-47E2-B6D6-AD05D561024C}">
      <dsp:nvSpPr>
        <dsp:cNvPr id="0" name=""/>
        <dsp:cNvSpPr/>
      </dsp:nvSpPr>
      <dsp:spPr>
        <a:xfrm>
          <a:off x="4320480" y="0"/>
          <a:ext cx="4320480" cy="2491276"/>
        </a:xfrm>
        <a:prstGeom prst="round1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rgbClr val="74001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>
              <a:solidFill>
                <a:sysClr val="windowText" lastClr="000000"/>
              </a:solidFill>
            </a:rPr>
            <a:t>Robotika</a:t>
          </a:r>
          <a:endParaRPr lang="hu-HU" sz="2300" kern="1200">
            <a:solidFill>
              <a:sysClr val="windowText" lastClr="000000"/>
            </a:solidFill>
          </a:endParaRPr>
        </a:p>
      </dsp:txBody>
      <dsp:txXfrm>
        <a:off x="4320480" y="0"/>
        <a:ext cx="4320480" cy="1868457"/>
      </dsp:txXfrm>
    </dsp:sp>
    <dsp:sp modelId="{C1501165-AFC5-4AA4-95A7-90D99F21A41D}">
      <dsp:nvSpPr>
        <dsp:cNvPr id="0" name=""/>
        <dsp:cNvSpPr/>
      </dsp:nvSpPr>
      <dsp:spPr>
        <a:xfrm rot="10800000">
          <a:off x="0" y="2491276"/>
          <a:ext cx="4320480" cy="2491276"/>
        </a:xfrm>
        <a:prstGeom prst="round1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rgbClr val="74001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ysClr val="windowText" lastClr="000000"/>
              </a:solidFill>
            </a:rPr>
            <a:t>Gyártásatomatizálás</a:t>
          </a:r>
          <a:r>
            <a:rPr lang="en-US" sz="2400" kern="1200" dirty="0">
              <a:solidFill>
                <a:sysClr val="windowText" lastClr="000000"/>
              </a:solidFill>
            </a:rPr>
            <a:t> </a:t>
          </a:r>
          <a:r>
            <a:rPr lang="en-US" sz="2400" kern="1200" dirty="0" err="1">
              <a:solidFill>
                <a:sysClr val="windowText" lastClr="000000"/>
              </a:solidFill>
            </a:rPr>
            <a:t>és</a:t>
          </a:r>
          <a:r>
            <a:rPr lang="en-US" sz="2400" kern="1200" dirty="0">
              <a:solidFill>
                <a:sysClr val="windowText" lastClr="000000"/>
              </a:solidFill>
            </a:rPr>
            <a:t> f</a:t>
          </a:r>
          <a:r>
            <a:rPr lang="hu-HU" sz="2400" kern="1200" dirty="0" err="1">
              <a:solidFill>
                <a:sysClr val="windowText" lastClr="000000"/>
              </a:solidFill>
            </a:rPr>
            <a:t>olyamatirányítás</a:t>
          </a:r>
          <a:endParaRPr lang="hu-HU" sz="2400" kern="1200" dirty="0">
            <a:solidFill>
              <a:sysClr val="windowText" lastClr="000000"/>
            </a:solidFill>
          </a:endParaRPr>
        </a:p>
      </dsp:txBody>
      <dsp:txXfrm rot="10800000">
        <a:off x="0" y="3114094"/>
        <a:ext cx="4320480" cy="1868457"/>
      </dsp:txXfrm>
    </dsp:sp>
    <dsp:sp modelId="{14347B56-DC6F-40EE-B0C9-5A35A7CC73CD}">
      <dsp:nvSpPr>
        <dsp:cNvPr id="0" name=""/>
        <dsp:cNvSpPr/>
      </dsp:nvSpPr>
      <dsp:spPr>
        <a:xfrm rot="5400000">
          <a:off x="5235082" y="1576673"/>
          <a:ext cx="2491276" cy="4320480"/>
        </a:xfrm>
        <a:prstGeom prst="round1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rgbClr val="74001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ysClr val="windowText" lastClr="000000"/>
              </a:solidFill>
            </a:rPr>
            <a:t>E</a:t>
          </a:r>
          <a:r>
            <a:rPr lang="hu-HU" sz="2400" kern="1200" dirty="0" err="1">
              <a:solidFill>
                <a:sysClr val="windowText" lastClr="000000"/>
              </a:solidFill>
            </a:rPr>
            <a:t>nergia</a:t>
          </a:r>
          <a:r>
            <a:rPr lang="en-US" sz="2400" kern="1200" dirty="0" err="1">
              <a:solidFill>
                <a:sysClr val="windowText" lastClr="000000"/>
              </a:solidFill>
            </a:rPr>
            <a:t>ellátó</a:t>
          </a:r>
          <a:r>
            <a:rPr lang="hu-HU" sz="2400" kern="1200" dirty="0">
              <a:solidFill>
                <a:sysClr val="windowText" lastClr="000000"/>
              </a:solidFill>
            </a:rPr>
            <a:t> hálózatok</a:t>
          </a:r>
        </a:p>
      </dsp:txBody>
      <dsp:txXfrm rot="-5400000">
        <a:off x="4320480" y="3114094"/>
        <a:ext cx="4320480" cy="1868457"/>
      </dsp:txXfrm>
    </dsp:sp>
    <dsp:sp modelId="{EC2169FD-9393-4D64-A1D9-AECEF73A9AA7}">
      <dsp:nvSpPr>
        <dsp:cNvPr id="0" name=""/>
        <dsp:cNvSpPr/>
      </dsp:nvSpPr>
      <dsp:spPr>
        <a:xfrm>
          <a:off x="3024336" y="1868457"/>
          <a:ext cx="2592288" cy="1245638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/>
            <a:t>Irányítórendszerek</a:t>
          </a:r>
        </a:p>
      </dsp:txBody>
      <dsp:txXfrm>
        <a:off x="3085143" y="1929264"/>
        <a:ext cx="2470674" cy="11240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6D7B5-4F6D-44E6-A6D1-D124449B7242}">
      <dsp:nvSpPr>
        <dsp:cNvPr id="0" name=""/>
        <dsp:cNvSpPr/>
      </dsp:nvSpPr>
      <dsp:spPr>
        <a:xfrm>
          <a:off x="-5715964" y="-875089"/>
          <a:ext cx="6806515" cy="6806515"/>
        </a:xfrm>
        <a:prstGeom prst="blockArc">
          <a:avLst>
            <a:gd name="adj1" fmla="val 18900000"/>
            <a:gd name="adj2" fmla="val 2700000"/>
            <a:gd name="adj3" fmla="val 317"/>
          </a:avLst>
        </a:prstGeom>
        <a:noFill/>
        <a:ln w="25400" cap="flat" cmpd="sng" algn="ctr">
          <a:solidFill>
            <a:srgbClr val="74001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730E73-F1A6-417D-ADC8-F5BBDA140686}">
      <dsp:nvSpPr>
        <dsp:cNvPr id="0" name=""/>
        <dsp:cNvSpPr/>
      </dsp:nvSpPr>
      <dsp:spPr>
        <a:xfrm>
          <a:off x="701819" y="505633"/>
          <a:ext cx="8050484" cy="1011267"/>
        </a:xfrm>
        <a:prstGeom prst="rect">
          <a:avLst/>
        </a:prstGeom>
        <a:solidFill>
          <a:srgbClr val="740010"/>
        </a:solidFill>
        <a:ln w="25400" cap="flat" cmpd="sng" algn="ctr">
          <a:solidFill>
            <a:srgbClr val="74001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2693" tIns="119380" rIns="119380" bIns="11938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4700" kern="1200" dirty="0"/>
            <a:t>Intelligens robotok labor</a:t>
          </a:r>
        </a:p>
      </dsp:txBody>
      <dsp:txXfrm>
        <a:off x="701819" y="505633"/>
        <a:ext cx="8050484" cy="1011267"/>
      </dsp:txXfrm>
    </dsp:sp>
    <dsp:sp modelId="{F787D433-BB38-4D73-8832-43AABE214B8C}">
      <dsp:nvSpPr>
        <dsp:cNvPr id="0" name=""/>
        <dsp:cNvSpPr/>
      </dsp:nvSpPr>
      <dsp:spPr>
        <a:xfrm>
          <a:off x="69777" y="379225"/>
          <a:ext cx="1264084" cy="12640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4001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835CAB-48B2-4617-9C82-0CDDFA7FD96F}">
      <dsp:nvSpPr>
        <dsp:cNvPr id="0" name=""/>
        <dsp:cNvSpPr/>
      </dsp:nvSpPr>
      <dsp:spPr>
        <a:xfrm>
          <a:off x="1069415" y="2022534"/>
          <a:ext cx="7682888" cy="1011267"/>
        </a:xfrm>
        <a:prstGeom prst="rect">
          <a:avLst/>
        </a:prstGeom>
        <a:solidFill>
          <a:srgbClr val="740010"/>
        </a:solidFill>
        <a:ln w="25400" cap="flat" cmpd="sng" algn="ctr">
          <a:solidFill>
            <a:srgbClr val="74001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2693" tIns="119380" rIns="119380" bIns="11938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4700" kern="1200" dirty="0"/>
            <a:t>Ipari irányítástechnika </a:t>
          </a:r>
          <a:r>
            <a:rPr lang="hu-HU" sz="4700" kern="1200" dirty="0" err="1"/>
            <a:t>labo</a:t>
          </a:r>
          <a:r>
            <a:rPr lang="en-US" sz="4700" kern="1200" dirty="0"/>
            <a:t>r</a:t>
          </a:r>
          <a:endParaRPr lang="hu-HU" sz="4700" kern="1200" dirty="0"/>
        </a:p>
      </dsp:txBody>
      <dsp:txXfrm>
        <a:off x="1069415" y="2022534"/>
        <a:ext cx="7682888" cy="1011267"/>
      </dsp:txXfrm>
    </dsp:sp>
    <dsp:sp modelId="{87810054-DAAE-49D5-86F9-2941A5FD5D4E}">
      <dsp:nvSpPr>
        <dsp:cNvPr id="0" name=""/>
        <dsp:cNvSpPr/>
      </dsp:nvSpPr>
      <dsp:spPr>
        <a:xfrm>
          <a:off x="437373" y="1896126"/>
          <a:ext cx="1264084" cy="12640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4001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EDCB93-918E-478E-A01E-4798632B9C0E}">
      <dsp:nvSpPr>
        <dsp:cNvPr id="0" name=""/>
        <dsp:cNvSpPr/>
      </dsp:nvSpPr>
      <dsp:spPr>
        <a:xfrm>
          <a:off x="701819" y="3539435"/>
          <a:ext cx="8050484" cy="1011267"/>
        </a:xfrm>
        <a:prstGeom prst="rect">
          <a:avLst/>
        </a:prstGeom>
        <a:solidFill>
          <a:srgbClr val="740010"/>
        </a:solidFill>
        <a:ln w="25400" cap="flat" cmpd="sng" algn="ctr">
          <a:solidFill>
            <a:srgbClr val="74001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2693" tIns="119380" rIns="119380" bIns="11938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 err="1"/>
            <a:t>Képfeldolgozás</a:t>
          </a:r>
          <a:r>
            <a:rPr lang="en-US" sz="4700" kern="1200" dirty="0"/>
            <a:t> labor</a:t>
          </a:r>
          <a:endParaRPr lang="hu-HU" sz="4700" kern="1200" dirty="0"/>
        </a:p>
      </dsp:txBody>
      <dsp:txXfrm>
        <a:off x="701819" y="3539435"/>
        <a:ext cx="8050484" cy="1011267"/>
      </dsp:txXfrm>
    </dsp:sp>
    <dsp:sp modelId="{3FF80588-488A-4FC1-BCE3-BED2B170C214}">
      <dsp:nvSpPr>
        <dsp:cNvPr id="0" name=""/>
        <dsp:cNvSpPr/>
      </dsp:nvSpPr>
      <dsp:spPr>
        <a:xfrm>
          <a:off x="69777" y="3413026"/>
          <a:ext cx="1264084" cy="12640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C4E5E-4227-41CE-B931-E48C8956BD44}" type="datetimeFigureOut">
              <a:rPr lang="hu-HU" smtClean="0"/>
              <a:t>2025. 04. 25.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E0319-C706-43D5-86A9-1368D8CD24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162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E0319-C706-43D5-86A9-1368D8CD245C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5981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65D0A-2AF8-ABDD-A68E-E526EEDC5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88689A35-DC78-1BA4-B970-88000BF057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2BCEAC1D-D6F1-33D3-50C5-7AAF4C4434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0139FAA-ED1E-E706-7D8D-EC80431F1A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E0319-C706-43D5-86A9-1368D8CD245C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7908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Az ágazati laboron</a:t>
            </a:r>
            <a:r>
              <a:rPr lang="hu-HU" baseline="0"/>
              <a:t> megjelenik az érzékelés – irányítás – beavatkozás mindhárom komponense, korszerű eszközökön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E0319-C706-43D5-86A9-1368D8CD245C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113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Beágyazott és mobil: </a:t>
            </a:r>
            <a:r>
              <a:rPr lang="hu-HU" dirty="0" err="1"/>
              <a:t>mikrokontorllerek</a:t>
            </a:r>
            <a:r>
              <a:rPr lang="hu-HU" dirty="0"/>
              <a:t> (Pilászy and co)</a:t>
            </a:r>
          </a:p>
          <a:p>
            <a:r>
              <a:rPr lang="hu-HU" dirty="0"/>
              <a:t>Hardverfejlesztés:</a:t>
            </a:r>
            <a:r>
              <a:rPr lang="hu-HU" baseline="0" dirty="0"/>
              <a:t> automatikus hardverszintézis, magasszintű logikai </a:t>
            </a:r>
            <a:r>
              <a:rPr lang="hu-HU" baseline="0" dirty="0" err="1"/>
              <a:t>szintézik</a:t>
            </a:r>
            <a:r>
              <a:rPr lang="hu-HU" baseline="0" dirty="0"/>
              <a:t> (Arató Péter)</a:t>
            </a:r>
          </a:p>
          <a:p>
            <a:r>
              <a:rPr lang="hu-HU" baseline="0" dirty="0"/>
              <a:t>Interaktív és VV: Vajda Feriék, virtuális valóság cella elemeinek fejlesztése</a:t>
            </a:r>
          </a:p>
          <a:p>
            <a:r>
              <a:rPr lang="hu-HU" baseline="0" dirty="0"/>
              <a:t>Irányítástechnika: a lényeg – PLC, AGV, világítás, kerékagymotoros modellautó stb.</a:t>
            </a:r>
          </a:p>
          <a:p>
            <a:r>
              <a:rPr lang="hu-HU" baseline="0" dirty="0"/>
              <a:t>Robotika: Autonóm robotok, daruk, </a:t>
            </a:r>
            <a:r>
              <a:rPr lang="hu-HU" baseline="0" dirty="0" err="1"/>
              <a:t>Mistubishi</a:t>
            </a:r>
            <a:r>
              <a:rPr lang="hu-HU" baseline="0" dirty="0"/>
              <a:t> robot stb.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E0319-C706-43D5-86A9-1368D8CD245C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2918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E0319-C706-43D5-86A9-1368D8CD245C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15184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Jöjjenek </a:t>
            </a:r>
            <a:r>
              <a:rPr lang="hu-HU" err="1"/>
              <a:t>MSc-re</a:t>
            </a:r>
            <a:r>
              <a:rPr lang="hu-HU"/>
              <a:t>, bőven van kifutása az ágazatnak,</a:t>
            </a:r>
            <a:r>
              <a:rPr lang="hu-HU" baseline="0"/>
              <a:t> ott a </a:t>
            </a:r>
            <a:r>
              <a:rPr lang="hu-HU" baseline="0" err="1"/>
              <a:t>szabtech</a:t>
            </a:r>
            <a:r>
              <a:rPr lang="hu-HU" baseline="0"/>
              <a:t> iránt érdeklődő hallgatók is megismerkedhetnek újabb módszerekkel (a </a:t>
            </a:r>
            <a:r>
              <a:rPr lang="hu-HU" baseline="0" err="1"/>
              <a:t>BSc</a:t>
            </a:r>
            <a:r>
              <a:rPr lang="hu-HU" baseline="0"/>
              <a:t> aprópénzre váltható tudást kínál)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E0319-C706-43D5-86A9-1368D8CD245C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69805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Ha nincs kérdés,</a:t>
            </a:r>
            <a:r>
              <a:rPr lang="hu-HU" baseline="0" dirty="0"/>
              <a:t> akkor ezekben a laborokban várjuk őket szeretettel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E0319-C706-43D5-86A9-1368D8CD245C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5847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Nálunk</a:t>
            </a:r>
            <a:r>
              <a:rPr lang="hu-HU" baseline="0"/>
              <a:t> középen nem egy eszköz vagy programozás technológia, egy mikrokontroller vagy egy operációs rendszer/programozási nyelv van, hanem egy „folyamat”, amit irányítani szeretnénk.</a:t>
            </a:r>
          </a:p>
          <a:p>
            <a:r>
              <a:rPr lang="hu-HU" baseline="0"/>
              <a:t>Az irányítórendszer célja, hogy a folyamatról megfelelő információkat megszerezve (érzékelés) jó döntést hozzon (irányítás) és ezt fizikailag érvényre is juttassa (beavatkozás)</a:t>
            </a:r>
          </a:p>
          <a:p>
            <a:r>
              <a:rPr lang="hu-HU" baseline="0"/>
              <a:t>A lényeg nálunk nem az, hogy hogyan implementáljuk az algoritmust, hanem az, hogy hogyan tervezzük meg (funkciófejlesztés), illetve hogy hogyan illesztjük a rendszerbe.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E0319-C706-43D5-86A9-1368D8CD245C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2716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Ha már meggyőztük</a:t>
            </a:r>
            <a:r>
              <a:rPr lang="hu-HU" baseline="0"/>
              <a:t> őket az </a:t>
            </a:r>
            <a:r>
              <a:rPr lang="hu-HU" baseline="0" err="1"/>
              <a:t>MSc-ről</a:t>
            </a:r>
            <a:r>
              <a:rPr lang="hu-HU" baseline="0"/>
              <a:t>, akkor győzzük meg őket, hogy miért irányítástechnika. Röviden: mert minden új technológiát irányítani kell. Hibrid autók, nanotechnológia, biotechnológia stb. – minden mellett ott a </a:t>
            </a:r>
            <a:r>
              <a:rPr lang="hu-HU" baseline="0" err="1"/>
              <a:t>control</a:t>
            </a:r>
            <a:r>
              <a:rPr lang="hu-HU" baseline="0"/>
              <a:t>. A technológia fejlődik, de olyan még nem volt, hogy valamit ne kellett volna irányítani, legyen gőzgép vagy fúziós reaktor. Az elméleti alapok pedig ugyanazok ezekre a rendszerekre – persze ezek mellett a mai, aktuálisan korszerű ismereteket is tanítjuk.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E0319-C706-43D5-86A9-1368D8CD245C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135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Klasszikus ipari szenzorok:</a:t>
            </a:r>
            <a:r>
              <a:rPr lang="hu-HU" baseline="0"/>
              <a:t> nyomás, hőmérséklet, tömegáram, közelség, stb. Szenzorhálók Képfeldolgozás, ami unikális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E0319-C706-43D5-86A9-1368D8CD245C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3532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Ipari</a:t>
            </a:r>
            <a:r>
              <a:rPr lang="hu-HU" baseline="0"/>
              <a:t> irányítórendszerek: </a:t>
            </a:r>
            <a:r>
              <a:rPr lang="hu-HU" baseline="0" err="1"/>
              <a:t>PLCk</a:t>
            </a:r>
            <a:r>
              <a:rPr lang="hu-HU" baseline="0"/>
              <a:t>. Elosztott irányítórendszerek.</a:t>
            </a:r>
          </a:p>
          <a:p>
            <a:r>
              <a:rPr lang="hu-HU" baseline="0"/>
              <a:t>Mikrokontrollereken is lehet megvalósítani irányítórendszereket, ebben jók vagyunk.</a:t>
            </a:r>
          </a:p>
          <a:p>
            <a:r>
              <a:rPr lang="hu-HU" baseline="0"/>
              <a:t>Irányítási algoritmusok: az elméletibb témák iránt érdeklődő hallgatókat is kiszolgáljuk.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E0319-C706-43D5-86A9-1368D8CD245C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4840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Ipari robotkar</a:t>
            </a:r>
          </a:p>
          <a:p>
            <a:r>
              <a:rPr lang="hu-HU"/>
              <a:t>Mobilis robot (AGV)</a:t>
            </a:r>
          </a:p>
          <a:p>
            <a:r>
              <a:rPr lang="hu-HU"/>
              <a:t>Gyártósor – klasszikus ipari</a:t>
            </a:r>
            <a:r>
              <a:rPr lang="hu-HU" baseline="0"/>
              <a:t> beavatkozó szervek (szelep, motor, pneumatika)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E0319-C706-43D5-86A9-1368D8CD245C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7199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Az idézet a kari honlapról van – egészen jól kiemeli, hogy miért a mi ágazatunk a nyerő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E0319-C706-43D5-86A9-1368D8CD245C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0039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Természetesen</a:t>
            </a:r>
            <a:r>
              <a:rPr lang="hu-HU" baseline="0"/>
              <a:t> szem előtt tartjuk a kollegiális versenyzést, de a </a:t>
            </a:r>
            <a:r>
              <a:rPr lang="hu-HU" baseline="0" err="1"/>
              <a:t>MIT-en</a:t>
            </a:r>
            <a:r>
              <a:rPr lang="hu-HU" baseline="0"/>
              <a:t> </a:t>
            </a:r>
            <a:r>
              <a:rPr lang="hu-HU" baseline="0" err="1"/>
              <a:t>a</a:t>
            </a:r>
            <a:r>
              <a:rPr lang="hu-HU" baseline="0"/>
              <a:t> mikrokontroller interfészeit, az </a:t>
            </a:r>
            <a:r>
              <a:rPr lang="hu-HU" baseline="0" err="1"/>
              <a:t>AUT-on</a:t>
            </a:r>
            <a:r>
              <a:rPr lang="hu-HU" baseline="0"/>
              <a:t> pedig magát a mikrokontrollert oktatják – mi pedig az egész rendszert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E0319-C706-43D5-86A9-1368D8CD245C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1334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E0319-C706-43D5-86A9-1368D8CD245C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7333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1E96-0EBD-4614-8C81-E6DF5CC4116C}" type="datetimeFigureOut">
              <a:rPr lang="hu-HU" smtClean="0"/>
              <a:t>2025. 04. 25.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8D76-B76F-4A0C-98B1-65E455B492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952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1E96-0EBD-4614-8C81-E6DF5CC4116C}" type="datetimeFigureOut">
              <a:rPr lang="hu-HU" smtClean="0"/>
              <a:t>2025. 04. 25.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8D76-B76F-4A0C-98B1-65E455B492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0107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1E96-0EBD-4614-8C81-E6DF5CC4116C}" type="datetimeFigureOut">
              <a:rPr lang="hu-HU" smtClean="0"/>
              <a:t>2025. 04. 25.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8D76-B76F-4A0C-98B1-65E455B492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039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1E96-0EBD-4614-8C81-E6DF5CC4116C}" type="datetimeFigureOut">
              <a:rPr lang="hu-HU" smtClean="0"/>
              <a:t>2025. 04. 25.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8D76-B76F-4A0C-98B1-65E455B492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397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1E96-0EBD-4614-8C81-E6DF5CC4116C}" type="datetimeFigureOut">
              <a:rPr lang="hu-HU" smtClean="0"/>
              <a:t>2025. 04. 25.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8D76-B76F-4A0C-98B1-65E455B492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0729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1E96-0EBD-4614-8C81-E6DF5CC4116C}" type="datetimeFigureOut">
              <a:rPr lang="hu-HU" smtClean="0"/>
              <a:t>2025. 04. 25.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8D76-B76F-4A0C-98B1-65E455B492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8554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1E96-0EBD-4614-8C81-E6DF5CC4116C}" type="datetimeFigureOut">
              <a:rPr lang="hu-HU" smtClean="0"/>
              <a:t>2025. 04. 25.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8D76-B76F-4A0C-98B1-65E455B492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0981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1E96-0EBD-4614-8C81-E6DF5CC4116C}" type="datetimeFigureOut">
              <a:rPr lang="hu-HU" smtClean="0"/>
              <a:t>2025. 04. 25.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8D76-B76F-4A0C-98B1-65E455B492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4785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1E96-0EBD-4614-8C81-E6DF5CC4116C}" type="datetimeFigureOut">
              <a:rPr lang="hu-HU" smtClean="0"/>
              <a:t>2025. 04. 25.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8D76-B76F-4A0C-98B1-65E455B492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4273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1E96-0EBD-4614-8C81-E6DF5CC4116C}" type="datetimeFigureOut">
              <a:rPr lang="hu-HU" smtClean="0"/>
              <a:t>2025. 04. 25.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8D76-B76F-4A0C-98B1-65E455B492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1209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1E96-0EBD-4614-8C81-E6DF5CC4116C}" type="datetimeFigureOut">
              <a:rPr lang="hu-HU" smtClean="0"/>
              <a:t>2025. 04. 25.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8D76-B76F-4A0C-98B1-65E455B492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3364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microsoft.com/office/2007/relationships/hdphoto" Target="../media/hdphoto2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rgbClr val="740010"/>
          </a:solidFill>
          <a:ln>
            <a:solidFill>
              <a:srgbClr val="7400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547664" y="174640"/>
            <a:ext cx="73448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79512" y="1600200"/>
            <a:ext cx="87129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31E96-0EBD-4614-8C81-E6DF5CC4116C}" type="datetimeFigureOut">
              <a:rPr lang="hu-HU" smtClean="0"/>
              <a:t>2025. 04. 25.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28D76-B76F-4A0C-98B1-65E455B49287}" type="slidenum">
              <a:rPr lang="hu-HU" smtClean="0"/>
              <a:t>‹#›</a:t>
            </a:fld>
            <a:endParaRPr lang="hu-HU"/>
          </a:p>
        </p:txBody>
      </p:sp>
      <p:grpSp>
        <p:nvGrpSpPr>
          <p:cNvPr id="23" name="Csoportba foglalás 22"/>
          <p:cNvGrpSpPr/>
          <p:nvPr userDrawn="1"/>
        </p:nvGrpSpPr>
        <p:grpSpPr>
          <a:xfrm>
            <a:off x="179512" y="148392"/>
            <a:ext cx="1224000" cy="1188000"/>
            <a:chOff x="3960000" y="144000"/>
            <a:chExt cx="1224000" cy="1188000"/>
          </a:xfrm>
        </p:grpSpPr>
        <p:pic>
          <p:nvPicPr>
            <p:cNvPr id="8" name="Picture 15"/>
            <p:cNvPicPr>
              <a:picLocks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0" y="144000"/>
              <a:ext cx="5400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9" descr="D:\szakirany\web\icon_control.png"/>
            <p:cNvPicPr>
              <a:picLocks noChangeArrowheads="1"/>
            </p:cNvPicPr>
            <p:nvPr userDrawn="1"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1" t="10602" r="6301" b="7067"/>
            <a:stretch/>
          </p:blipFill>
          <p:spPr bwMode="auto">
            <a:xfrm>
              <a:off x="3960000" y="144000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Csoportba foglalás 9"/>
            <p:cNvGrpSpPr/>
            <p:nvPr userDrawn="1"/>
          </p:nvGrpSpPr>
          <p:grpSpPr>
            <a:xfrm>
              <a:off x="3960000" y="144000"/>
              <a:ext cx="1224000" cy="1188000"/>
              <a:chOff x="3960000" y="144000"/>
              <a:chExt cx="1224000" cy="1188000"/>
            </a:xfrm>
          </p:grpSpPr>
          <p:sp>
            <p:nvSpPr>
              <p:cNvPr id="11" name="Téglalap 10"/>
              <p:cNvSpPr/>
              <p:nvPr/>
            </p:nvSpPr>
            <p:spPr>
              <a:xfrm>
                <a:off x="3960000" y="144000"/>
                <a:ext cx="540000" cy="540000"/>
              </a:xfrm>
              <a:prstGeom prst="rect">
                <a:avLst/>
              </a:prstGeom>
              <a:solidFill>
                <a:srgbClr val="567E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b="1"/>
              </a:p>
            </p:txBody>
          </p:sp>
          <p:sp>
            <p:nvSpPr>
              <p:cNvPr id="12" name="Téglalap 11"/>
              <p:cNvSpPr/>
              <p:nvPr/>
            </p:nvSpPr>
            <p:spPr>
              <a:xfrm>
                <a:off x="4644000" y="144000"/>
                <a:ext cx="540000" cy="540000"/>
              </a:xfrm>
              <a:prstGeom prst="rect">
                <a:avLst/>
              </a:prstGeom>
              <a:solidFill>
                <a:srgbClr val="347B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b="1"/>
              </a:p>
            </p:txBody>
          </p:sp>
          <p:sp>
            <p:nvSpPr>
              <p:cNvPr id="13" name="Téglalap 12"/>
              <p:cNvSpPr/>
              <p:nvPr/>
            </p:nvSpPr>
            <p:spPr>
              <a:xfrm>
                <a:off x="3960000" y="792000"/>
                <a:ext cx="540000" cy="540000"/>
              </a:xfrm>
              <a:prstGeom prst="rect">
                <a:avLst/>
              </a:prstGeom>
              <a:solidFill>
                <a:srgbClr val="B985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b="1"/>
              </a:p>
            </p:txBody>
          </p:sp>
          <p:sp>
            <p:nvSpPr>
              <p:cNvPr id="14" name="Téglalap 13"/>
              <p:cNvSpPr/>
              <p:nvPr/>
            </p:nvSpPr>
            <p:spPr>
              <a:xfrm>
                <a:off x="4644000" y="792000"/>
                <a:ext cx="540000" cy="540000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2000" b="1">
                    <a:solidFill>
                      <a:srgbClr val="8C2632"/>
                    </a:solidFill>
                  </a:rPr>
                  <a:t>i </a:t>
                </a:r>
                <a:r>
                  <a:rPr lang="hu-HU" sz="2000" b="1" err="1">
                    <a:solidFill>
                      <a:srgbClr val="8C2632"/>
                    </a:solidFill>
                  </a:rPr>
                  <a:t>i</a:t>
                </a:r>
                <a:r>
                  <a:rPr lang="hu-HU" sz="2000" b="1">
                    <a:solidFill>
                      <a:srgbClr val="8C2632"/>
                    </a:solidFill>
                  </a:rPr>
                  <a:t> t</a:t>
                </a:r>
              </a:p>
            </p:txBody>
          </p:sp>
        </p:grpSp>
        <p:grpSp>
          <p:nvGrpSpPr>
            <p:cNvPr id="15" name="Csoportba foglalás 14"/>
            <p:cNvGrpSpPr/>
            <p:nvPr userDrawn="1"/>
          </p:nvGrpSpPr>
          <p:grpSpPr>
            <a:xfrm>
              <a:off x="3960000" y="352023"/>
              <a:ext cx="540000" cy="323425"/>
              <a:chOff x="3960000" y="360575"/>
              <a:chExt cx="540000" cy="323425"/>
            </a:xfrm>
          </p:grpSpPr>
          <p:cxnSp>
            <p:nvCxnSpPr>
              <p:cNvPr id="16" name="Egyenes összekötő nyíllal 15"/>
              <p:cNvCxnSpPr/>
              <p:nvPr/>
            </p:nvCxnSpPr>
            <p:spPr>
              <a:xfrm>
                <a:off x="3960000" y="414000"/>
                <a:ext cx="200260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Ellipszis 16"/>
              <p:cNvSpPr/>
              <p:nvPr/>
            </p:nvSpPr>
            <p:spPr>
              <a:xfrm>
                <a:off x="4176575" y="360575"/>
                <a:ext cx="106850" cy="1068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44000" rIns="72000" bIns="0" rtlCol="0" anchor="t" anchorCtr="0"/>
              <a:lstStyle/>
              <a:p>
                <a:pPr algn="r"/>
                <a:endParaRPr lang="hu-HU" sz="1500" b="1">
                  <a:latin typeface="Meiryo UI" panose="020B0604030504040204" pitchFamily="34" charset="-128"/>
                  <a:ea typeface="Meiryo UI" panose="020B0604030504040204" pitchFamily="34" charset="-128"/>
                  <a:cs typeface="Meiryo UI" panose="020B0604030504040204" pitchFamily="34" charset="-128"/>
                </a:endParaRPr>
              </a:p>
            </p:txBody>
          </p:sp>
          <p:cxnSp>
            <p:nvCxnSpPr>
              <p:cNvPr id="18" name="Egyenes összekötő nyíllal 17"/>
              <p:cNvCxnSpPr/>
              <p:nvPr/>
            </p:nvCxnSpPr>
            <p:spPr>
              <a:xfrm>
                <a:off x="4299740" y="414000"/>
                <a:ext cx="200260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Egyenes összekötő nyíllal 18"/>
              <p:cNvCxnSpPr>
                <a:endCxn id="17" idx="4"/>
              </p:cNvCxnSpPr>
              <p:nvPr/>
            </p:nvCxnSpPr>
            <p:spPr>
              <a:xfrm flipV="1">
                <a:off x="4230000" y="467425"/>
                <a:ext cx="0" cy="216575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Egyenes összekötő 19"/>
              <p:cNvCxnSpPr/>
              <p:nvPr/>
            </p:nvCxnSpPr>
            <p:spPr>
              <a:xfrm>
                <a:off x="4089262" y="548823"/>
                <a:ext cx="72000" cy="0"/>
              </a:xfrm>
              <a:prstGeom prst="line">
                <a:avLst/>
              </a:prstGeom>
              <a:ln w="28575">
                <a:solidFill>
                  <a:schemeClr val="bg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1" name="Picture 9"/>
            <p:cNvPicPr>
              <a:picLocks noChangeAspect="1" noChangeArrowheads="1"/>
            </p:cNvPicPr>
            <p:nvPr userDrawn="1"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93333" l="0" r="95699">
                          <a14:foregroundMark x1="49462" y1="45333" x2="49462" y2="45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9"/>
            <a:stretch/>
          </p:blipFill>
          <p:spPr bwMode="auto">
            <a:xfrm>
              <a:off x="4713761" y="203213"/>
              <a:ext cx="438489" cy="421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0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5000" b="90000" l="2885" r="96154">
                          <a14:foregroundMark x1="49038" y1="30000" x2="49038" y2="3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6640" y="828000"/>
              <a:ext cx="486720" cy="4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3735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Meiryo UI" panose="020B0604030504040204" pitchFamily="34" charset="-128"/>
          <a:ea typeface="Meiryo UI" panose="020B0604030504040204" pitchFamily="34" charset="-128"/>
          <a:cs typeface="Meiryo UI" panose="020B0604030504040204" pitchFamily="34" charset="-12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HBYATpBZ2m8?feature=oembed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electronics.stackexchange.com/questions/256147/use-of-cable-shield-in-optical-rotary-encoder" TargetMode="External"/><Relationship Id="rId3" Type="http://schemas.openxmlformats.org/officeDocument/2006/relationships/image" Target="../media/image30.jp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lc-city.com/shop/it/siemens-simatic-s7-1500-standard-cpus/6es7517-3ap00-0ab0.html" TargetMode="External"/><Relationship Id="rId5" Type="http://schemas.openxmlformats.org/officeDocument/2006/relationships/image" Target="../media/image31.jpg"/><Relationship Id="rId4" Type="http://schemas.openxmlformats.org/officeDocument/2006/relationships/hyperlink" Target="https://www.pxfuel.com/en/free-photo-oawtd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math.stackexchange.com/questions/1098070/model-predictive-control" TargetMode="External"/><Relationship Id="rId3" Type="http://schemas.openxmlformats.org/officeDocument/2006/relationships/image" Target="../media/image33.jp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owhire.co.uk/flowmeters/coriolis-flow-meter/" TargetMode="External"/><Relationship Id="rId5" Type="http://schemas.openxmlformats.org/officeDocument/2006/relationships/image" Target="../media/image34.png"/><Relationship Id="rId4" Type="http://schemas.openxmlformats.org/officeDocument/2006/relationships/hyperlink" Target="https://en.wikipedia.org/wiki/Control_syste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tmp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2.jpeg"/><Relationship Id="rId26" Type="http://schemas.openxmlformats.org/officeDocument/2006/relationships/image" Target="../media/image59.png"/><Relationship Id="rId3" Type="http://schemas.openxmlformats.org/officeDocument/2006/relationships/diagramData" Target="../diagrams/data4.xml"/><Relationship Id="rId21" Type="http://schemas.openxmlformats.org/officeDocument/2006/relationships/image" Target="../media/image55.png"/><Relationship Id="rId7" Type="http://schemas.microsoft.com/office/2007/relationships/diagramDrawing" Target="../diagrams/drawing4.xml"/><Relationship Id="rId12" Type="http://schemas.openxmlformats.org/officeDocument/2006/relationships/image" Target="../media/image41.png"/><Relationship Id="rId17" Type="http://schemas.openxmlformats.org/officeDocument/2006/relationships/image" Target="../media/image51.png"/><Relationship Id="rId25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2.jpe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47.jpeg"/><Relationship Id="rId24" Type="http://schemas.openxmlformats.org/officeDocument/2006/relationships/image" Target="../media/image39.png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50.png"/><Relationship Id="rId23" Type="http://schemas.openxmlformats.org/officeDocument/2006/relationships/image" Target="../media/image57.jpeg"/><Relationship Id="rId10" Type="http://schemas.openxmlformats.org/officeDocument/2006/relationships/image" Target="../media/image46.png"/><Relationship Id="rId19" Type="http://schemas.openxmlformats.org/officeDocument/2006/relationships/image" Target="../media/image53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45.jpeg"/><Relationship Id="rId14" Type="http://schemas.openxmlformats.org/officeDocument/2006/relationships/image" Target="../media/image49.png"/><Relationship Id="rId22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13" Type="http://schemas.openxmlformats.org/officeDocument/2006/relationships/image" Target="../media/image41.png"/><Relationship Id="rId18" Type="http://schemas.openxmlformats.org/officeDocument/2006/relationships/image" Target="../media/image69.jpeg"/><Relationship Id="rId3" Type="http://schemas.openxmlformats.org/officeDocument/2006/relationships/image" Target="../media/image43.png"/><Relationship Id="rId7" Type="http://schemas.openxmlformats.org/officeDocument/2006/relationships/image" Target="../media/image63.jpeg"/><Relationship Id="rId12" Type="http://schemas.openxmlformats.org/officeDocument/2006/relationships/image" Target="../media/image66.png"/><Relationship Id="rId17" Type="http://schemas.openxmlformats.org/officeDocument/2006/relationships/image" Target="../media/image38.png"/><Relationship Id="rId2" Type="http://schemas.openxmlformats.org/officeDocument/2006/relationships/image" Target="../media/image60.png"/><Relationship Id="rId16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jpeg"/><Relationship Id="rId11" Type="http://schemas.openxmlformats.org/officeDocument/2006/relationships/image" Target="../media/image40.png"/><Relationship Id="rId5" Type="http://schemas.openxmlformats.org/officeDocument/2006/relationships/image" Target="../media/image39.png"/><Relationship Id="rId15" Type="http://schemas.openxmlformats.org/officeDocument/2006/relationships/image" Target="../media/image68.jpeg"/><Relationship Id="rId10" Type="http://schemas.microsoft.com/office/2007/relationships/hdphoto" Target="../media/hdphoto4.wdp"/><Relationship Id="rId19" Type="http://schemas.openxmlformats.org/officeDocument/2006/relationships/image" Target="../media/image37.tmp"/><Relationship Id="rId4" Type="http://schemas.openxmlformats.org/officeDocument/2006/relationships/image" Target="../media/image61.png"/><Relationship Id="rId9" Type="http://schemas.openxmlformats.org/officeDocument/2006/relationships/image" Target="../media/image65.png"/><Relationship Id="rId14" Type="http://schemas.openxmlformats.org/officeDocument/2006/relationships/image" Target="../media/image6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3.weforum.org/docs/WEF_Technology_and_Innovation_The_Next_Economic_Growth_Engine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eeecss.org/general/impact-control-technolog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hyperlink" Target="https://solidswiki.com/index.php?title=Differential_Pressure_Flow_Meter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ekhdecoded.com/the-robot-revolution-companies-that-are-using-intelligent-and-efficient-machines/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00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43608" y="158775"/>
            <a:ext cx="7772400" cy="1470025"/>
          </a:xfrm>
        </p:spPr>
        <p:txBody>
          <a:bodyPr>
            <a:noAutofit/>
          </a:bodyPr>
          <a:lstStyle/>
          <a:p>
            <a:r>
              <a:rPr lang="hu-HU" sz="5400" b="1"/>
              <a:t>Irányítórendszerek </a:t>
            </a:r>
            <a:r>
              <a:rPr lang="hu-HU" sz="3600" b="1"/>
              <a:t>ágazat</a:t>
            </a:r>
            <a:endParaRPr lang="hu-HU" sz="5400" b="1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483768" y="1700808"/>
            <a:ext cx="6400800" cy="1752600"/>
          </a:xfrm>
        </p:spPr>
        <p:txBody>
          <a:bodyPr/>
          <a:lstStyle/>
          <a:p>
            <a:pPr algn="r"/>
            <a:r>
              <a:rPr lang="hu-HU">
                <a:solidFill>
                  <a:schemeClr val="bg1"/>
                </a:solidFill>
              </a:rPr>
              <a:t>Beágyazott és irányító rendszerek specializáció</a:t>
            </a:r>
          </a:p>
        </p:txBody>
      </p: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F206C347-E1C2-40E1-AE18-C5A7BECDB97E}"/>
              </a:ext>
            </a:extLst>
          </p:cNvPr>
          <p:cNvGrpSpPr/>
          <p:nvPr/>
        </p:nvGrpSpPr>
        <p:grpSpPr>
          <a:xfrm>
            <a:off x="-108519" y="2676101"/>
            <a:ext cx="4176464" cy="4248472"/>
            <a:chOff x="2148119" y="2019996"/>
            <a:chExt cx="4556051" cy="4512627"/>
          </a:xfrm>
        </p:grpSpPr>
        <p:pic>
          <p:nvPicPr>
            <p:cNvPr id="5" name="Picture 3" descr="C:\Users\gkovacs\Documents\okt\misc\szakirany\flyer2014\photos\steel_hmi.jpg">
              <a:extLst>
                <a:ext uri="{FF2B5EF4-FFF2-40B4-BE49-F238E27FC236}">
                  <a16:creationId xmlns:a16="http://schemas.microsoft.com/office/drawing/2014/main" id="{09871CA9-DC47-4BA8-9BF9-806566FA67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1" r="19917"/>
            <a:stretch/>
          </p:blipFill>
          <p:spPr bwMode="auto">
            <a:xfrm>
              <a:off x="2709465" y="2596376"/>
              <a:ext cx="3522674" cy="3522674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Csoportba foglalás 5">
              <a:extLst>
                <a:ext uri="{FF2B5EF4-FFF2-40B4-BE49-F238E27FC236}">
                  <a16:creationId xmlns:a16="http://schemas.microsoft.com/office/drawing/2014/main" id="{0EED4053-CEA9-4433-B6B5-B6C3EF2CBFDE}"/>
                </a:ext>
              </a:extLst>
            </p:cNvPr>
            <p:cNvGrpSpPr/>
            <p:nvPr/>
          </p:nvGrpSpPr>
          <p:grpSpPr>
            <a:xfrm rot="6300000">
              <a:off x="2169831" y="1998284"/>
              <a:ext cx="4512627" cy="4556051"/>
              <a:chOff x="2832530" y="1934137"/>
              <a:chExt cx="3960439" cy="3998549"/>
            </a:xfrm>
          </p:grpSpPr>
          <p:sp>
            <p:nvSpPr>
              <p:cNvPr id="7" name="Körbe nyíl 4">
                <a:extLst>
                  <a:ext uri="{FF2B5EF4-FFF2-40B4-BE49-F238E27FC236}">
                    <a16:creationId xmlns:a16="http://schemas.microsoft.com/office/drawing/2014/main" id="{DB23C257-E45A-4943-B20E-9FA9F327A788}"/>
                  </a:ext>
                </a:extLst>
              </p:cNvPr>
              <p:cNvSpPr/>
              <p:nvPr/>
            </p:nvSpPr>
            <p:spPr>
              <a:xfrm rot="900000">
                <a:off x="3048553" y="1934137"/>
                <a:ext cx="3744416" cy="3744416"/>
              </a:xfrm>
              <a:prstGeom prst="circularArrow">
                <a:avLst>
                  <a:gd name="adj1" fmla="val 19343"/>
                  <a:gd name="adj2" fmla="val 1143882"/>
                  <a:gd name="adj3" fmla="val 20420772"/>
                  <a:gd name="adj4" fmla="val 13887789"/>
                  <a:gd name="adj5" fmla="val 16874"/>
                </a:avLst>
              </a:prstGeom>
              <a:solidFill>
                <a:srgbClr val="347B21"/>
              </a:solidFill>
              <a:ln>
                <a:solidFill>
                  <a:srgbClr val="347B2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Körbe nyíl 5">
                <a:extLst>
                  <a:ext uri="{FF2B5EF4-FFF2-40B4-BE49-F238E27FC236}">
                    <a16:creationId xmlns:a16="http://schemas.microsoft.com/office/drawing/2014/main" id="{F99A2BF9-11FC-4F8F-9A14-4337FBDD8B1F}"/>
                  </a:ext>
                </a:extLst>
              </p:cNvPr>
              <p:cNvSpPr/>
              <p:nvPr/>
            </p:nvSpPr>
            <p:spPr>
              <a:xfrm rot="8100000">
                <a:off x="3048552" y="2188270"/>
                <a:ext cx="3744416" cy="3744416"/>
              </a:xfrm>
              <a:prstGeom prst="circularArrow">
                <a:avLst>
                  <a:gd name="adj1" fmla="val 19343"/>
                  <a:gd name="adj2" fmla="val 1143882"/>
                  <a:gd name="adj3" fmla="val 20420772"/>
                  <a:gd name="adj4" fmla="val 13887789"/>
                  <a:gd name="adj5" fmla="val 16874"/>
                </a:avLst>
              </a:prstGeom>
              <a:solidFill>
                <a:srgbClr val="B9854A"/>
              </a:solidFill>
              <a:ln>
                <a:solidFill>
                  <a:srgbClr val="B985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Körbe nyíl 6">
                <a:extLst>
                  <a:ext uri="{FF2B5EF4-FFF2-40B4-BE49-F238E27FC236}">
                    <a16:creationId xmlns:a16="http://schemas.microsoft.com/office/drawing/2014/main" id="{DD2E2E4E-58E8-4872-A9A0-505395F573DC}"/>
                  </a:ext>
                </a:extLst>
              </p:cNvPr>
              <p:cNvSpPr/>
              <p:nvPr/>
            </p:nvSpPr>
            <p:spPr>
              <a:xfrm rot="15300000">
                <a:off x="2832530" y="2049569"/>
                <a:ext cx="3744416" cy="3744416"/>
              </a:xfrm>
              <a:prstGeom prst="circularArrow">
                <a:avLst>
                  <a:gd name="adj1" fmla="val 19343"/>
                  <a:gd name="adj2" fmla="val 1143882"/>
                  <a:gd name="adj3" fmla="val 20420772"/>
                  <a:gd name="adj4" fmla="val 13887789"/>
                  <a:gd name="adj5" fmla="val 16874"/>
                </a:avLst>
              </a:prstGeom>
              <a:solidFill>
                <a:srgbClr val="567E92"/>
              </a:solidFill>
              <a:ln>
                <a:solidFill>
                  <a:srgbClr val="567E9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0" name="Online médiaelem 9" title="Mitsubishi Industrial Robot (RV-2F-Q)">
            <a:hlinkClick r:id="" action="ppaction://media"/>
            <a:extLst>
              <a:ext uri="{FF2B5EF4-FFF2-40B4-BE49-F238E27FC236}">
                <a16:creationId xmlns:a16="http://schemas.microsoft.com/office/drawing/2014/main" id="{9AEC9F89-D548-431F-86C2-6C256F0E4AE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211960" y="3284984"/>
            <a:ext cx="4692721" cy="265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9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/>
              <a:t>Robotizált</a:t>
            </a:r>
            <a:r>
              <a:rPr lang="en-US" sz="3600" dirty="0"/>
              <a:t> </a:t>
            </a:r>
            <a:r>
              <a:rPr lang="en-US" sz="3600" dirty="0" err="1"/>
              <a:t>gyártórendszerek</a:t>
            </a:r>
            <a:br>
              <a:rPr lang="hu-HU" sz="3600" dirty="0"/>
            </a:br>
            <a:r>
              <a:rPr lang="en-US" sz="2800" dirty="0"/>
              <a:t>PLC-</a:t>
            </a:r>
            <a:r>
              <a:rPr lang="en-US" sz="2800" dirty="0" err="1"/>
              <a:t>ktől</a:t>
            </a:r>
            <a:r>
              <a:rPr lang="en-US" sz="2800" dirty="0"/>
              <a:t> </a:t>
            </a:r>
            <a:r>
              <a:rPr lang="en-US" sz="2800" dirty="0" err="1"/>
              <a:t>robotokig</a:t>
            </a:r>
            <a:endParaRPr lang="hu-HU" sz="3600" dirty="0"/>
          </a:p>
        </p:txBody>
      </p:sp>
      <p:sp>
        <p:nvSpPr>
          <p:cNvPr id="3" name="Téglalap: lekerekített 2">
            <a:extLst>
              <a:ext uri="{FF2B5EF4-FFF2-40B4-BE49-F238E27FC236}">
                <a16:creationId xmlns:a16="http://schemas.microsoft.com/office/drawing/2014/main" id="{9969E4DE-B800-12AC-4156-D4C9C759E09A}"/>
              </a:ext>
            </a:extLst>
          </p:cNvPr>
          <p:cNvSpPr/>
          <p:nvPr/>
        </p:nvSpPr>
        <p:spPr>
          <a:xfrm>
            <a:off x="176064" y="1694145"/>
            <a:ext cx="2743200" cy="3720230"/>
          </a:xfrm>
          <a:prstGeom prst="roundRect">
            <a:avLst/>
          </a:prstGeom>
          <a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a:blipFill>
          <a:ln w="76200">
            <a:solidFill>
              <a:srgbClr val="B9854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: lekerekített 4">
            <a:extLst>
              <a:ext uri="{FF2B5EF4-FFF2-40B4-BE49-F238E27FC236}">
                <a16:creationId xmlns:a16="http://schemas.microsoft.com/office/drawing/2014/main" id="{CF138CF2-5254-A962-5B0E-D0AC8C1BE8B4}"/>
              </a:ext>
            </a:extLst>
          </p:cNvPr>
          <p:cNvSpPr/>
          <p:nvPr/>
        </p:nvSpPr>
        <p:spPr>
          <a:xfrm>
            <a:off x="3200400" y="1694145"/>
            <a:ext cx="2743200" cy="3720230"/>
          </a:xfrm>
          <a:prstGeom prst="roundRect">
            <a:avLst/>
          </a:prstGeom>
          <a:blipFill>
            <a:blip r:embed="rId5"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a:blipFill>
          <a:ln w="76200">
            <a:solidFill>
              <a:srgbClr val="567E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: lekerekített 5">
            <a:extLst>
              <a:ext uri="{FF2B5EF4-FFF2-40B4-BE49-F238E27FC236}">
                <a16:creationId xmlns:a16="http://schemas.microsoft.com/office/drawing/2014/main" id="{31D79EB5-C167-FECD-FD19-53DFA37F6313}"/>
              </a:ext>
            </a:extLst>
          </p:cNvPr>
          <p:cNvSpPr/>
          <p:nvPr/>
        </p:nvSpPr>
        <p:spPr>
          <a:xfrm>
            <a:off x="6224736" y="1694145"/>
            <a:ext cx="2743200" cy="3720230"/>
          </a:xfrm>
          <a:prstGeom prst="roundRect">
            <a:avLst/>
          </a:prstGeom>
          <a:blipFill>
            <a:blip r:embed="rId7">
              <a:extLs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a:blipFill>
          <a:ln w="76200">
            <a:solidFill>
              <a:srgbClr val="347B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74EF3E34-CA4F-3EA8-71E7-2308589ED9D9}"/>
              </a:ext>
            </a:extLst>
          </p:cNvPr>
          <p:cNvSpPr txBox="1"/>
          <p:nvPr/>
        </p:nvSpPr>
        <p:spPr>
          <a:xfrm>
            <a:off x="254906" y="5583146"/>
            <a:ext cx="25855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Robotkarok</a:t>
            </a:r>
            <a:r>
              <a:rPr lang="en-US" sz="2000" dirty="0"/>
              <a:t> </a:t>
            </a:r>
            <a:r>
              <a:rPr lang="en-US" sz="2000" dirty="0" err="1"/>
              <a:t>felépítése</a:t>
            </a:r>
            <a:r>
              <a:rPr lang="en-US" sz="2000" dirty="0"/>
              <a:t>, </a:t>
            </a:r>
          </a:p>
          <a:p>
            <a:pPr algn="ctr"/>
            <a:r>
              <a:rPr lang="en-US" sz="2000" dirty="0" err="1"/>
              <a:t>geometriája</a:t>
            </a:r>
            <a:r>
              <a:rPr lang="en-US" sz="2000" dirty="0"/>
              <a:t> </a:t>
            </a:r>
          </a:p>
          <a:p>
            <a:pPr algn="ctr"/>
            <a:r>
              <a:rPr lang="en-US" sz="2000" dirty="0" err="1"/>
              <a:t>programozása</a:t>
            </a:r>
            <a:endParaRPr lang="hu-HU" sz="2000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433F9707-D310-ABF5-4331-3BC4DEE40B1B}"/>
              </a:ext>
            </a:extLst>
          </p:cNvPr>
          <p:cNvSpPr txBox="1"/>
          <p:nvPr/>
        </p:nvSpPr>
        <p:spPr>
          <a:xfrm>
            <a:off x="3691342" y="5583146"/>
            <a:ext cx="17613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PLC </a:t>
            </a:r>
            <a:r>
              <a:rPr lang="en-US" sz="2000" dirty="0" err="1"/>
              <a:t>felépítése</a:t>
            </a:r>
            <a:r>
              <a:rPr lang="en-US" sz="2000" dirty="0"/>
              <a:t>, </a:t>
            </a:r>
          </a:p>
          <a:p>
            <a:pPr algn="ctr"/>
            <a:r>
              <a:rPr lang="en-US" sz="2000" dirty="0" err="1"/>
              <a:t>programozása</a:t>
            </a:r>
            <a:r>
              <a:rPr lang="en-US" sz="2000" dirty="0"/>
              <a:t>, </a:t>
            </a:r>
          </a:p>
          <a:p>
            <a:pPr algn="ctr"/>
            <a:r>
              <a:rPr lang="en-US" sz="2000" dirty="0" err="1"/>
              <a:t>terepi</a:t>
            </a:r>
            <a:r>
              <a:rPr lang="en-US" sz="2000" dirty="0"/>
              <a:t> </a:t>
            </a:r>
            <a:r>
              <a:rPr lang="en-US" sz="2000" dirty="0" err="1"/>
              <a:t>buszok</a:t>
            </a:r>
            <a:endParaRPr lang="hu-HU" sz="2000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CEDFB173-C9F9-45BB-0C4E-DD70B59BDB69}"/>
              </a:ext>
            </a:extLst>
          </p:cNvPr>
          <p:cNvSpPr txBox="1"/>
          <p:nvPr/>
        </p:nvSpPr>
        <p:spPr>
          <a:xfrm>
            <a:off x="6464172" y="5583145"/>
            <a:ext cx="22643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Hajtások</a:t>
            </a:r>
            <a:r>
              <a:rPr lang="en-US" sz="2000" dirty="0"/>
              <a:t> </a:t>
            </a:r>
            <a:r>
              <a:rPr lang="en-US" sz="2000" dirty="0" err="1"/>
              <a:t>érzékelői</a:t>
            </a:r>
            <a:r>
              <a:rPr lang="en-US" sz="2000" dirty="0"/>
              <a:t>, </a:t>
            </a:r>
          </a:p>
          <a:p>
            <a:pPr algn="ctr"/>
            <a:r>
              <a:rPr lang="en-US" sz="2000" dirty="0" err="1"/>
              <a:t>hajtásszabályozások</a:t>
            </a:r>
            <a:endParaRPr lang="en-US" sz="2000" dirty="0"/>
          </a:p>
          <a:p>
            <a:pPr algn="ctr"/>
            <a:r>
              <a:rPr lang="en-US" sz="2000" dirty="0"/>
              <a:t>és </a:t>
            </a:r>
            <a:r>
              <a:rPr lang="en-US" sz="2000" dirty="0" err="1"/>
              <a:t>paraméterzésük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543533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CCEE3-DB47-F114-9E77-1A4E8ECCF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E286CBE-FDE6-0E97-20A4-978D790AB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/>
              <a:t>Folyamatszabályozás</a:t>
            </a:r>
            <a:br>
              <a:rPr lang="hu-HU" sz="3600" dirty="0"/>
            </a:br>
            <a:r>
              <a:rPr lang="en-US" sz="2800" dirty="0" err="1"/>
              <a:t>folytonos</a:t>
            </a:r>
            <a:r>
              <a:rPr lang="en-US" sz="2800" dirty="0"/>
              <a:t> és </a:t>
            </a:r>
            <a:r>
              <a:rPr lang="en-US" sz="2800" dirty="0" err="1"/>
              <a:t>szakaszos</a:t>
            </a:r>
            <a:r>
              <a:rPr lang="en-US" sz="2800" dirty="0"/>
              <a:t> </a:t>
            </a:r>
            <a:r>
              <a:rPr lang="en-US" sz="2800" dirty="0" err="1"/>
              <a:t>technológiákhoz</a:t>
            </a:r>
            <a:endParaRPr lang="hu-HU" sz="3600" dirty="0"/>
          </a:p>
        </p:txBody>
      </p:sp>
      <p:sp>
        <p:nvSpPr>
          <p:cNvPr id="3" name="Téglalap: lekerekített 2">
            <a:extLst>
              <a:ext uri="{FF2B5EF4-FFF2-40B4-BE49-F238E27FC236}">
                <a16:creationId xmlns:a16="http://schemas.microsoft.com/office/drawing/2014/main" id="{B57BBCF1-DA60-48D7-F8C3-129D366969CC}"/>
              </a:ext>
            </a:extLst>
          </p:cNvPr>
          <p:cNvSpPr/>
          <p:nvPr/>
        </p:nvSpPr>
        <p:spPr>
          <a:xfrm>
            <a:off x="176064" y="1694145"/>
            <a:ext cx="2743200" cy="3720230"/>
          </a:xfrm>
          <a:prstGeom prst="roundRect">
            <a:avLst/>
          </a:prstGeom>
          <a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a:blipFill>
          <a:ln w="76200">
            <a:solidFill>
              <a:srgbClr val="B9854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: lekerekített 4">
            <a:extLst>
              <a:ext uri="{FF2B5EF4-FFF2-40B4-BE49-F238E27FC236}">
                <a16:creationId xmlns:a16="http://schemas.microsoft.com/office/drawing/2014/main" id="{34993BAB-AB65-7483-0935-68DBD7CF8E99}"/>
              </a:ext>
            </a:extLst>
          </p:cNvPr>
          <p:cNvSpPr/>
          <p:nvPr/>
        </p:nvSpPr>
        <p:spPr>
          <a:xfrm>
            <a:off x="3200400" y="1694145"/>
            <a:ext cx="2743200" cy="3720230"/>
          </a:xfrm>
          <a:prstGeom prst="roundRect">
            <a:avLst/>
          </a:prstGeom>
          <a:blipFill>
            <a:blip r:embed="rId5"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a:blipFill>
          <a:ln w="76200">
            <a:solidFill>
              <a:srgbClr val="567E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Téglalap: lekerekített 5">
            <a:extLst>
              <a:ext uri="{FF2B5EF4-FFF2-40B4-BE49-F238E27FC236}">
                <a16:creationId xmlns:a16="http://schemas.microsoft.com/office/drawing/2014/main" id="{727E6F61-99CF-9180-ADE6-23A6C732F347}"/>
              </a:ext>
            </a:extLst>
          </p:cNvPr>
          <p:cNvSpPr/>
          <p:nvPr/>
        </p:nvSpPr>
        <p:spPr>
          <a:xfrm>
            <a:off x="6224736" y="1694145"/>
            <a:ext cx="2743200" cy="3720230"/>
          </a:xfrm>
          <a:prstGeom prst="roundRect">
            <a:avLst/>
          </a:prstGeom>
          <a:blipFill>
            <a:blip r:embed="rId7">
              <a:extLs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a:blipFill>
          <a:ln w="76200">
            <a:solidFill>
              <a:srgbClr val="347B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D4B0472A-5166-CBB0-23AA-3FC15AF70F37}"/>
              </a:ext>
            </a:extLst>
          </p:cNvPr>
          <p:cNvSpPr txBox="1"/>
          <p:nvPr/>
        </p:nvSpPr>
        <p:spPr>
          <a:xfrm>
            <a:off x="415490" y="5534561"/>
            <a:ext cx="22643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Többhurkos</a:t>
            </a:r>
            <a:r>
              <a:rPr lang="en-US" sz="2000" dirty="0"/>
              <a:t> </a:t>
            </a:r>
            <a:r>
              <a:rPr lang="en-US" sz="2000" dirty="0" err="1"/>
              <a:t>szabályozások</a:t>
            </a:r>
            <a:r>
              <a:rPr lang="en-US" sz="2000" dirty="0"/>
              <a:t> </a:t>
            </a:r>
            <a:r>
              <a:rPr lang="en-US" sz="2000" dirty="0" err="1"/>
              <a:t>elosztott</a:t>
            </a:r>
            <a:r>
              <a:rPr lang="en-US" sz="2000" dirty="0"/>
              <a:t> </a:t>
            </a:r>
            <a:r>
              <a:rPr lang="en-US" sz="2000" dirty="0" err="1"/>
              <a:t>megvalósítása</a:t>
            </a:r>
            <a:endParaRPr lang="hu-HU" sz="2000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16F26027-343A-E977-D435-D0C14A20C0EE}"/>
              </a:ext>
            </a:extLst>
          </p:cNvPr>
          <p:cNvSpPr txBox="1"/>
          <p:nvPr/>
        </p:nvSpPr>
        <p:spPr>
          <a:xfrm>
            <a:off x="3224752" y="5631306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Folyamatközeli</a:t>
            </a:r>
            <a:r>
              <a:rPr lang="en-US" sz="2000" dirty="0"/>
              <a:t> </a:t>
            </a:r>
            <a:r>
              <a:rPr lang="en-US" sz="2000" dirty="0" err="1"/>
              <a:t>érzékelők</a:t>
            </a:r>
            <a:r>
              <a:rPr lang="en-US" sz="2000" dirty="0"/>
              <a:t> (</a:t>
            </a:r>
            <a:r>
              <a:rPr lang="en-US" sz="2000" dirty="0" err="1"/>
              <a:t>hőmérséklet</a:t>
            </a:r>
            <a:r>
              <a:rPr lang="en-US" sz="2000" dirty="0"/>
              <a:t>, </a:t>
            </a:r>
            <a:r>
              <a:rPr lang="en-US" sz="2000" dirty="0" err="1"/>
              <a:t>nyomás</a:t>
            </a:r>
            <a:r>
              <a:rPr lang="en-US" sz="2000" dirty="0"/>
              <a:t>, </a:t>
            </a:r>
            <a:r>
              <a:rPr lang="en-US" sz="2000" dirty="0" err="1"/>
              <a:t>áramlás</a:t>
            </a:r>
            <a:r>
              <a:rPr lang="en-US" sz="2000" dirty="0"/>
              <a:t>, </a:t>
            </a:r>
            <a:r>
              <a:rPr lang="en-US" sz="2000" dirty="0" err="1"/>
              <a:t>stb</a:t>
            </a:r>
            <a:r>
              <a:rPr lang="en-US" sz="2000" dirty="0"/>
              <a:t>.)</a:t>
            </a:r>
            <a:endParaRPr lang="hu-HU" sz="2000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A28E49A4-9FB7-86C2-9F25-22F4371881A4}"/>
              </a:ext>
            </a:extLst>
          </p:cNvPr>
          <p:cNvSpPr txBox="1"/>
          <p:nvPr/>
        </p:nvSpPr>
        <p:spPr>
          <a:xfrm>
            <a:off x="6313118" y="5583144"/>
            <a:ext cx="2579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Modellprediktív</a:t>
            </a:r>
            <a:r>
              <a:rPr lang="en-US" sz="2000" dirty="0"/>
              <a:t> </a:t>
            </a:r>
            <a:r>
              <a:rPr lang="en-US" sz="2000" dirty="0" err="1"/>
              <a:t>folyamatirányítás</a:t>
            </a:r>
            <a:r>
              <a:rPr lang="en-US" sz="2000" dirty="0"/>
              <a:t> és </a:t>
            </a:r>
            <a:r>
              <a:rPr lang="en-US" sz="2000" dirty="0" err="1"/>
              <a:t>identifikáció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144433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/>
              <a:t>Robotizált</a:t>
            </a:r>
            <a:r>
              <a:rPr lang="en-US" sz="3600" dirty="0"/>
              <a:t> </a:t>
            </a:r>
            <a:r>
              <a:rPr lang="en-US" sz="3600" dirty="0" err="1"/>
              <a:t>gyátórendszerek</a:t>
            </a:r>
            <a:r>
              <a:rPr lang="hu-HU" sz="3600" dirty="0"/>
              <a:t> labor</a:t>
            </a:r>
            <a:br>
              <a:rPr lang="hu-HU" dirty="0"/>
            </a:br>
            <a:r>
              <a:rPr lang="hu-HU" sz="2200" dirty="0"/>
              <a:t>hőmérséklet szabályozástól a robotprogramozásig</a:t>
            </a:r>
          </a:p>
        </p:txBody>
      </p:sp>
      <p:grpSp>
        <p:nvGrpSpPr>
          <p:cNvPr id="4" name="Csoportba foglalás 3"/>
          <p:cNvGrpSpPr/>
          <p:nvPr/>
        </p:nvGrpSpPr>
        <p:grpSpPr>
          <a:xfrm>
            <a:off x="2145679" y="1988840"/>
            <a:ext cx="4556051" cy="4512627"/>
            <a:chOff x="2148119" y="2019996"/>
            <a:chExt cx="4556051" cy="4512627"/>
          </a:xfrm>
        </p:grpSpPr>
        <p:pic>
          <p:nvPicPr>
            <p:cNvPr id="5" name="Picture 3" descr="C:\Users\gkovacs\Documents\okt\misc\szakirany\flyer2014\photos\steel_hmi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1" r="19917"/>
            <a:stretch/>
          </p:blipFill>
          <p:spPr bwMode="auto">
            <a:xfrm>
              <a:off x="2709465" y="2596376"/>
              <a:ext cx="3522674" cy="3522674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Csoportba foglalás 5"/>
            <p:cNvGrpSpPr/>
            <p:nvPr/>
          </p:nvGrpSpPr>
          <p:grpSpPr>
            <a:xfrm rot="6300000">
              <a:off x="2169831" y="1998284"/>
              <a:ext cx="4512627" cy="4556051"/>
              <a:chOff x="2832530" y="1934137"/>
              <a:chExt cx="3960439" cy="3998549"/>
            </a:xfrm>
          </p:grpSpPr>
          <p:sp>
            <p:nvSpPr>
              <p:cNvPr id="7" name="Körbe nyíl 6"/>
              <p:cNvSpPr/>
              <p:nvPr/>
            </p:nvSpPr>
            <p:spPr>
              <a:xfrm rot="900000">
                <a:off x="3048553" y="1934137"/>
                <a:ext cx="3744416" cy="3744416"/>
              </a:xfrm>
              <a:prstGeom prst="circularArrow">
                <a:avLst>
                  <a:gd name="adj1" fmla="val 19343"/>
                  <a:gd name="adj2" fmla="val 1143882"/>
                  <a:gd name="adj3" fmla="val 20420772"/>
                  <a:gd name="adj4" fmla="val 13887789"/>
                  <a:gd name="adj5" fmla="val 16874"/>
                </a:avLst>
              </a:prstGeom>
              <a:solidFill>
                <a:srgbClr val="347B21"/>
              </a:solidFill>
              <a:ln>
                <a:solidFill>
                  <a:srgbClr val="347B2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Körbe nyíl 7"/>
              <p:cNvSpPr/>
              <p:nvPr/>
            </p:nvSpPr>
            <p:spPr>
              <a:xfrm rot="8100000">
                <a:off x="3048552" y="2188270"/>
                <a:ext cx="3744416" cy="3744416"/>
              </a:xfrm>
              <a:prstGeom prst="circularArrow">
                <a:avLst>
                  <a:gd name="adj1" fmla="val 19343"/>
                  <a:gd name="adj2" fmla="val 1143882"/>
                  <a:gd name="adj3" fmla="val 20420772"/>
                  <a:gd name="adj4" fmla="val 13887789"/>
                  <a:gd name="adj5" fmla="val 16874"/>
                </a:avLst>
              </a:prstGeom>
              <a:solidFill>
                <a:srgbClr val="B9854A"/>
              </a:solidFill>
              <a:ln>
                <a:solidFill>
                  <a:srgbClr val="B985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Körbe nyíl 8"/>
              <p:cNvSpPr/>
              <p:nvPr/>
            </p:nvSpPr>
            <p:spPr>
              <a:xfrm rot="15300000">
                <a:off x="2832530" y="2049569"/>
                <a:ext cx="3744416" cy="3744416"/>
              </a:xfrm>
              <a:prstGeom prst="circularArrow">
                <a:avLst>
                  <a:gd name="adj1" fmla="val 19343"/>
                  <a:gd name="adj2" fmla="val 1143882"/>
                  <a:gd name="adj3" fmla="val 20420772"/>
                  <a:gd name="adj4" fmla="val 13887789"/>
                  <a:gd name="adj5" fmla="val 16874"/>
                </a:avLst>
              </a:prstGeom>
              <a:solidFill>
                <a:srgbClr val="567E92"/>
              </a:solidFill>
              <a:ln>
                <a:solidFill>
                  <a:srgbClr val="567E9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3" name="Lekerekített téglalap 12"/>
          <p:cNvSpPr/>
          <p:nvPr/>
        </p:nvSpPr>
        <p:spPr>
          <a:xfrm>
            <a:off x="287524" y="4149080"/>
            <a:ext cx="2520280" cy="194421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B985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</a:rPr>
              <a:t>Nyomásmérés</a:t>
            </a:r>
            <a:r>
              <a:rPr lang="en-US" sz="2400" dirty="0">
                <a:solidFill>
                  <a:schemeClr val="tx1"/>
                </a:solidFill>
              </a:rPr>
              <a:t> és </a:t>
            </a:r>
            <a:r>
              <a:rPr lang="en-US" sz="2400" dirty="0" err="1">
                <a:solidFill>
                  <a:schemeClr val="tx1"/>
                </a:solidFill>
              </a:rPr>
              <a:t>szabályozás</a:t>
            </a:r>
            <a:endParaRPr lang="en-US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</a:rPr>
              <a:t>Elomzdulás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érzékelők</a:t>
            </a:r>
            <a:endParaRPr lang="hu-HU" sz="2400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4" name="Lekerekített téglalap 13"/>
          <p:cNvSpPr/>
          <p:nvPr/>
        </p:nvSpPr>
        <p:spPr>
          <a:xfrm>
            <a:off x="5580111" y="1692239"/>
            <a:ext cx="2846095" cy="173676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567E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</a:rPr>
              <a:t>Kompakt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szabályozók</a:t>
            </a:r>
            <a:endParaRPr lang="en-US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PLC </a:t>
            </a:r>
            <a:r>
              <a:rPr lang="en-US" sz="2400" b="1" dirty="0" err="1">
                <a:solidFill>
                  <a:schemeClr val="tx1"/>
                </a:solidFill>
              </a:rPr>
              <a:t>programozás</a:t>
            </a:r>
            <a:endParaRPr lang="hu-HU" sz="2400" b="1" dirty="0">
              <a:solidFill>
                <a:schemeClr val="tx1"/>
              </a:solidFill>
            </a:endParaRPr>
          </a:p>
        </p:txBody>
      </p:sp>
      <p:sp>
        <p:nvSpPr>
          <p:cNvPr id="15" name="Lekerekített téglalap 14"/>
          <p:cNvSpPr/>
          <p:nvPr/>
        </p:nvSpPr>
        <p:spPr>
          <a:xfrm>
            <a:off x="5905926" y="4725144"/>
            <a:ext cx="2520280" cy="194421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347B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</a:rPr>
              <a:t>Robotkar</a:t>
            </a:r>
            <a:r>
              <a:rPr lang="en-US" sz="2400" dirty="0">
                <a:solidFill>
                  <a:schemeClr val="tx1"/>
                </a:solidFill>
              </a:rPr>
              <a:t> és m</a:t>
            </a:r>
            <a:r>
              <a:rPr lang="hu-HU" sz="2400" dirty="0" err="1">
                <a:solidFill>
                  <a:schemeClr val="tx1"/>
                </a:solidFill>
              </a:rPr>
              <a:t>obilis</a:t>
            </a:r>
            <a:r>
              <a:rPr lang="hu-HU" sz="2400" dirty="0">
                <a:solidFill>
                  <a:schemeClr val="tx1"/>
                </a:solidFill>
              </a:rPr>
              <a:t> robot irányítása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120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Önálló labor és Szakdolgozat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949579" y="2156835"/>
            <a:ext cx="3024336" cy="374672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176213" indent="-176213">
              <a:lnSpc>
                <a:spcPct val="150000"/>
              </a:lnSpc>
            </a:pPr>
            <a:r>
              <a:rPr lang="hu-HU" dirty="0"/>
              <a:t>Beágyazott és mobil rendszerek</a:t>
            </a:r>
          </a:p>
          <a:p>
            <a:pPr marL="176213" indent="-176213">
              <a:lnSpc>
                <a:spcPct val="150000"/>
              </a:lnSpc>
            </a:pPr>
            <a:r>
              <a:rPr lang="hu-HU" dirty="0"/>
              <a:t>Hardverfejlesztés</a:t>
            </a:r>
          </a:p>
          <a:p>
            <a:pPr marL="176213" indent="-176213">
              <a:lnSpc>
                <a:spcPct val="150000"/>
              </a:lnSpc>
            </a:pPr>
            <a:r>
              <a:rPr lang="hu-HU" dirty="0"/>
              <a:t>Képfeldolgozás, gépi látás, MI-vel</a:t>
            </a:r>
          </a:p>
          <a:p>
            <a:pPr marL="176213" indent="-176213">
              <a:lnSpc>
                <a:spcPct val="150000"/>
              </a:lnSpc>
            </a:pPr>
            <a:r>
              <a:rPr lang="hu-HU" dirty="0"/>
              <a:t>Interaktív és virtuálisvalóság-rendszerek</a:t>
            </a:r>
          </a:p>
          <a:p>
            <a:pPr marL="176213" indent="-176213">
              <a:lnSpc>
                <a:spcPct val="150000"/>
              </a:lnSpc>
            </a:pPr>
            <a:r>
              <a:rPr lang="hu-HU" dirty="0"/>
              <a:t>Irányítástechnika és alkalmazásai (PLC, DCS, tanszéki és ipari témák)</a:t>
            </a:r>
          </a:p>
          <a:p>
            <a:pPr marL="176213" indent="-176213">
              <a:lnSpc>
                <a:spcPct val="150000"/>
              </a:lnSpc>
            </a:pPr>
            <a:r>
              <a:rPr lang="hu-HU" dirty="0"/>
              <a:t>Robotika (ipari és mobilis robotok)</a:t>
            </a:r>
          </a:p>
          <a:p>
            <a:pPr marL="176213" indent="-176213">
              <a:lnSpc>
                <a:spcPct val="150000"/>
              </a:lnSpc>
            </a:pPr>
            <a:r>
              <a:rPr lang="hu-HU" dirty="0"/>
              <a:t>Irányításelméleti témák (klasszikus és MI alapú módszerek)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9199405-EF4B-444B-B814-C0087AC43C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8214246"/>
              </p:ext>
            </p:extLst>
          </p:nvPr>
        </p:nvGraphicFramePr>
        <p:xfrm>
          <a:off x="256416" y="1844824"/>
          <a:ext cx="5467712" cy="4838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3533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6C8F706-8840-9B3F-9984-466D653E5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Témák</a:t>
            </a:r>
            <a:endParaRPr lang="hu-HU" dirty="0"/>
          </a:p>
        </p:txBody>
      </p:sp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9A1AD497-D0CA-0571-1F7A-662D17A71EEF}"/>
              </a:ext>
            </a:extLst>
          </p:cNvPr>
          <p:cNvCxnSpPr/>
          <p:nvPr/>
        </p:nvCxnSpPr>
        <p:spPr>
          <a:xfrm>
            <a:off x="989814" y="6070862"/>
            <a:ext cx="726806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zövegdoboz 4">
            <a:extLst>
              <a:ext uri="{FF2B5EF4-FFF2-40B4-BE49-F238E27FC236}">
                <a16:creationId xmlns:a16="http://schemas.microsoft.com/office/drawing/2014/main" id="{183672AD-4EA0-C348-7641-D88203A55A8A}"/>
              </a:ext>
            </a:extLst>
          </p:cNvPr>
          <p:cNvSpPr txBox="1"/>
          <p:nvPr/>
        </p:nvSpPr>
        <p:spPr>
          <a:xfrm>
            <a:off x="5920033" y="6174556"/>
            <a:ext cx="2724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567E92"/>
                </a:solidFill>
              </a:rPr>
              <a:t>Technológiai</a:t>
            </a:r>
            <a:r>
              <a:rPr lang="en-US" b="1" dirty="0">
                <a:solidFill>
                  <a:srgbClr val="567E92"/>
                </a:solidFill>
              </a:rPr>
              <a:t> </a:t>
            </a:r>
            <a:r>
              <a:rPr lang="en-US" b="1" dirty="0" err="1">
                <a:solidFill>
                  <a:srgbClr val="567E92"/>
                </a:solidFill>
              </a:rPr>
              <a:t>kihívások</a:t>
            </a:r>
            <a:endParaRPr lang="hu-HU" b="1" dirty="0">
              <a:solidFill>
                <a:srgbClr val="567E92"/>
              </a:solidFill>
            </a:endParaRPr>
          </a:p>
        </p:txBody>
      </p:sp>
      <p:cxnSp>
        <p:nvCxnSpPr>
          <p:cNvPr id="7" name="Egyenes összekötő nyíllal 6">
            <a:extLst>
              <a:ext uri="{FF2B5EF4-FFF2-40B4-BE49-F238E27FC236}">
                <a16:creationId xmlns:a16="http://schemas.microsoft.com/office/drawing/2014/main" id="{4F40F221-2AC0-7F0C-7857-3DBE45CD0DF9}"/>
              </a:ext>
            </a:extLst>
          </p:cNvPr>
          <p:cNvCxnSpPr/>
          <p:nvPr/>
        </p:nvCxnSpPr>
        <p:spPr>
          <a:xfrm flipV="1">
            <a:off x="1234911" y="1828800"/>
            <a:ext cx="0" cy="47150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Szövegdoboz 7">
            <a:extLst>
              <a:ext uri="{FF2B5EF4-FFF2-40B4-BE49-F238E27FC236}">
                <a16:creationId xmlns:a16="http://schemas.microsoft.com/office/drawing/2014/main" id="{8EDE7B73-9B38-1465-729C-DCB9DC08ADAB}"/>
              </a:ext>
            </a:extLst>
          </p:cNvPr>
          <p:cNvSpPr txBox="1"/>
          <p:nvPr/>
        </p:nvSpPr>
        <p:spPr>
          <a:xfrm rot="16200000">
            <a:off x="-1093296" y="3410601"/>
            <a:ext cx="4041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740010"/>
                </a:solidFill>
              </a:rPr>
              <a:t>Módszertani</a:t>
            </a:r>
            <a:r>
              <a:rPr lang="en-US" b="1" dirty="0">
                <a:solidFill>
                  <a:srgbClr val="740010"/>
                </a:solidFill>
              </a:rPr>
              <a:t> </a:t>
            </a:r>
            <a:r>
              <a:rPr lang="en-US" b="1" dirty="0" err="1">
                <a:solidFill>
                  <a:srgbClr val="740010"/>
                </a:solidFill>
              </a:rPr>
              <a:t>és</a:t>
            </a:r>
            <a:r>
              <a:rPr lang="en-US" b="1" dirty="0">
                <a:solidFill>
                  <a:srgbClr val="740010"/>
                </a:solidFill>
              </a:rPr>
              <a:t> </a:t>
            </a:r>
            <a:r>
              <a:rPr lang="en-US" b="1" dirty="0" err="1">
                <a:solidFill>
                  <a:srgbClr val="740010"/>
                </a:solidFill>
              </a:rPr>
              <a:t>elméleti</a:t>
            </a:r>
            <a:r>
              <a:rPr lang="en-US" b="1" dirty="0">
                <a:solidFill>
                  <a:srgbClr val="740010"/>
                </a:solidFill>
              </a:rPr>
              <a:t> </a:t>
            </a:r>
            <a:r>
              <a:rPr lang="en-US" b="1" dirty="0" err="1">
                <a:solidFill>
                  <a:srgbClr val="740010"/>
                </a:solidFill>
              </a:rPr>
              <a:t>kihívások</a:t>
            </a:r>
            <a:endParaRPr lang="hu-HU" b="1" dirty="0">
              <a:solidFill>
                <a:srgbClr val="740010"/>
              </a:solidFill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C0686A37-BDBB-3ADA-B764-1CC683C968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905" y="2924920"/>
            <a:ext cx="1869990" cy="446394"/>
          </a:xfrm>
          <a:prstGeom prst="rect">
            <a:avLst/>
          </a:prstGeom>
        </p:spPr>
      </p:pic>
      <p:sp>
        <p:nvSpPr>
          <p:cNvPr id="11" name="AutoShape 2" descr="Címlap">
            <a:extLst>
              <a:ext uri="{FF2B5EF4-FFF2-40B4-BE49-F238E27FC236}">
                <a16:creationId xmlns:a16="http://schemas.microsoft.com/office/drawing/2014/main" id="{C4C6E8BE-6CC3-2603-4BB7-E4BF39D00E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3" name="Kép 12" descr="A képen szöveg, képernyőkép, szoftver, Webhely látható&#10;&#10;Automatikusan generált leírás">
            <a:extLst>
              <a:ext uri="{FF2B5EF4-FFF2-40B4-BE49-F238E27FC236}">
                <a16:creationId xmlns:a16="http://schemas.microsoft.com/office/drawing/2014/main" id="{67C6E513-F08F-BC63-0E46-F857916A24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3" t="11217" r="61781" b="80160"/>
          <a:stretch/>
        </p:blipFill>
        <p:spPr>
          <a:xfrm>
            <a:off x="1524548" y="1684089"/>
            <a:ext cx="1302708" cy="446394"/>
          </a:xfrm>
          <a:prstGeom prst="rect">
            <a:avLst/>
          </a:prstGeom>
        </p:spPr>
      </p:pic>
      <p:pic>
        <p:nvPicPr>
          <p:cNvPr id="14" name="Picture 4" descr="Image result for emerson">
            <a:extLst>
              <a:ext uri="{FF2B5EF4-FFF2-40B4-BE49-F238E27FC236}">
                <a16:creationId xmlns:a16="http://schemas.microsoft.com/office/drawing/2014/main" id="{9CD0F117-4342-A141-A279-715B9C8B9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092" y="5408781"/>
            <a:ext cx="1206970" cy="53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4F255482-F7E2-0CF7-CF7D-7998496024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29" y="2317440"/>
            <a:ext cx="3199048" cy="597156"/>
          </a:xfrm>
          <a:prstGeom prst="rect">
            <a:avLst/>
          </a:prstGeom>
        </p:spPr>
      </p:pic>
      <p:pic>
        <p:nvPicPr>
          <p:cNvPr id="16" name="Picture 4" descr="http://sanxo.hu/HD/images/1.png">
            <a:extLst>
              <a:ext uri="{FF2B5EF4-FFF2-40B4-BE49-F238E27FC236}">
                <a16:creationId xmlns:a16="http://schemas.microsoft.com/office/drawing/2014/main" id="{AE970FC5-533D-75BD-E1E5-B42189CEC4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" t="8616" r="64932" b="32660"/>
          <a:stretch/>
        </p:blipFill>
        <p:spPr bwMode="auto">
          <a:xfrm>
            <a:off x="4222691" y="2924920"/>
            <a:ext cx="1515201" cy="60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e result for gamma digital">
            <a:extLst>
              <a:ext uri="{FF2B5EF4-FFF2-40B4-BE49-F238E27FC236}">
                <a16:creationId xmlns:a16="http://schemas.microsoft.com/office/drawing/2014/main" id="{58285A4E-F63D-049E-B286-C07432222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100" y="5027631"/>
            <a:ext cx="1772989" cy="5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meltrade">
            <a:extLst>
              <a:ext uri="{FF2B5EF4-FFF2-40B4-BE49-F238E27FC236}">
                <a16:creationId xmlns:a16="http://schemas.microsoft.com/office/drawing/2014/main" id="{59145687-B81F-AA4D-ED6C-EC551A5B6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993" y="4907871"/>
            <a:ext cx="14287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Kép 18">
            <a:extLst>
              <a:ext uri="{FF2B5EF4-FFF2-40B4-BE49-F238E27FC236}">
                <a16:creationId xmlns:a16="http://schemas.microsoft.com/office/drawing/2014/main" id="{2DC51424-7F24-1455-D654-E5FA8589DD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687" y="1851876"/>
            <a:ext cx="2594059" cy="399485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87475EA-5B52-E8DB-372B-82C882AB7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009" y="1699652"/>
            <a:ext cx="6583534" cy="423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016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76EA6D6-69AB-41C2-9817-C99A8E654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Alkalmazási területek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23DC144-8ABC-42B5-9948-E9D6B0DF8E2A}"/>
              </a:ext>
            </a:extLst>
          </p:cNvPr>
          <p:cNvGraphicFramePr/>
          <p:nvPr/>
        </p:nvGraphicFramePr>
        <p:xfrm>
          <a:off x="251520" y="1700808"/>
          <a:ext cx="8640960" cy="4982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Kép 3">
            <a:extLst>
              <a:ext uri="{FF2B5EF4-FFF2-40B4-BE49-F238E27FC236}">
                <a16:creationId xmlns:a16="http://schemas.microsoft.com/office/drawing/2014/main" id="{513C12BF-DF4F-4A18-AC1B-9727828EECE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45" y="2931973"/>
            <a:ext cx="1870339" cy="288032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49BB4056-17B0-40BC-90F5-F369669BAC5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924" y="2050246"/>
            <a:ext cx="1206596" cy="288032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B1894062-5CC4-4B02-8F98-398E2298E32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94" y="1901819"/>
            <a:ext cx="1237852" cy="292443"/>
          </a:xfrm>
          <a:prstGeom prst="rect">
            <a:avLst/>
          </a:prstGeom>
        </p:spPr>
      </p:pic>
      <p:pic>
        <p:nvPicPr>
          <p:cNvPr id="7" name="Picture 8" descr="Image result for siemens">
            <a:extLst>
              <a:ext uri="{FF2B5EF4-FFF2-40B4-BE49-F238E27FC236}">
                <a16:creationId xmlns:a16="http://schemas.microsoft.com/office/drawing/2014/main" id="{FBDC3D38-153B-4AFA-8060-D241395943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66" b="30795"/>
          <a:stretch/>
        </p:blipFill>
        <p:spPr bwMode="auto">
          <a:xfrm>
            <a:off x="1867650" y="4987596"/>
            <a:ext cx="1251413" cy="33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gamma digital">
            <a:extLst>
              <a:ext uri="{FF2B5EF4-FFF2-40B4-BE49-F238E27FC236}">
                <a16:creationId xmlns:a16="http://schemas.microsoft.com/office/drawing/2014/main" id="{3E69734A-077E-4CF4-BF61-5590398A3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59" y="4286489"/>
            <a:ext cx="1627975" cy="54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emerson">
            <a:extLst>
              <a:ext uri="{FF2B5EF4-FFF2-40B4-BE49-F238E27FC236}">
                <a16:creationId xmlns:a16="http://schemas.microsoft.com/office/drawing/2014/main" id="{A66172A6-B776-4083-90A3-621707B14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361" y="4931644"/>
            <a:ext cx="1065878" cy="46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kuka robotics">
            <a:extLst>
              <a:ext uri="{FF2B5EF4-FFF2-40B4-BE49-F238E27FC236}">
                <a16:creationId xmlns:a16="http://schemas.microsoft.com/office/drawing/2014/main" id="{DDF285A2-E02A-48F9-B8EC-FA57FEC64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613" y="2231792"/>
            <a:ext cx="837168" cy="83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accenture logo">
            <a:extLst>
              <a:ext uri="{FF2B5EF4-FFF2-40B4-BE49-F238E27FC236}">
                <a16:creationId xmlns:a16="http://schemas.microsoft.com/office/drawing/2014/main" id="{DE0670CF-0CDF-4F03-A66C-1CCE431AA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34373"/>
            <a:ext cx="1077492" cy="29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meltrade">
            <a:extLst>
              <a:ext uri="{FF2B5EF4-FFF2-40B4-BE49-F238E27FC236}">
                <a16:creationId xmlns:a16="http://schemas.microsoft.com/office/drawing/2014/main" id="{F8CAB7DF-9C71-45C3-8515-EC5E96F35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139" y="1901819"/>
            <a:ext cx="1251414" cy="62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elmÅ±">
            <a:extLst>
              <a:ext uri="{FF2B5EF4-FFF2-40B4-BE49-F238E27FC236}">
                <a16:creationId xmlns:a16="http://schemas.microsoft.com/office/drawing/2014/main" id="{15B61DC7-EE5D-4E4F-9B65-4127C2B62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469" y="5959938"/>
            <a:ext cx="625707" cy="62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Image result for siemens">
            <a:extLst>
              <a:ext uri="{FF2B5EF4-FFF2-40B4-BE49-F238E27FC236}">
                <a16:creationId xmlns:a16="http://schemas.microsoft.com/office/drawing/2014/main" id="{DD4B3816-66F1-49EF-B167-4397E2A63E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66" b="30795"/>
          <a:stretch/>
        </p:blipFill>
        <p:spPr bwMode="auto">
          <a:xfrm>
            <a:off x="5508104" y="5013176"/>
            <a:ext cx="1251413" cy="33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Image result for yokogawa">
            <a:extLst>
              <a:ext uri="{FF2B5EF4-FFF2-40B4-BE49-F238E27FC236}">
                <a16:creationId xmlns:a16="http://schemas.microsoft.com/office/drawing/2014/main" id="{3BA49081-BD1C-4B1E-B7BD-401F69092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585" y="8144162"/>
            <a:ext cx="277965" cy="7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lated image">
            <a:extLst>
              <a:ext uri="{FF2B5EF4-FFF2-40B4-BE49-F238E27FC236}">
                <a16:creationId xmlns:a16="http://schemas.microsoft.com/office/drawing/2014/main" id="{48FBD0FF-A5C3-4C64-B7F4-C4902A69A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257" y="6151015"/>
            <a:ext cx="1077493" cy="27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prolan hungary">
            <a:extLst>
              <a:ext uri="{FF2B5EF4-FFF2-40B4-BE49-F238E27FC236}">
                <a16:creationId xmlns:a16="http://schemas.microsoft.com/office/drawing/2014/main" id="{B507B6B9-3D22-4349-8B1C-6C898C407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210" y="6186739"/>
            <a:ext cx="1215215" cy="33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ational Instruments HungaryFolyamatos fejlesztés direkt és ...">
            <a:extLst>
              <a:ext uri="{FF2B5EF4-FFF2-40B4-BE49-F238E27FC236}">
                <a16:creationId xmlns:a16="http://schemas.microsoft.com/office/drawing/2014/main" id="{223BE325-EFE2-47F9-99A7-83F04E6FF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59" y="6151015"/>
            <a:ext cx="1150970" cy="46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Yokogawa Takes a Stake in All Polymer Battery Maker APB | Advanced ...">
            <a:extLst>
              <a:ext uri="{FF2B5EF4-FFF2-40B4-BE49-F238E27FC236}">
                <a16:creationId xmlns:a16="http://schemas.microsoft.com/office/drawing/2014/main" id="{BFCDD6CF-5044-49C4-9E94-36172FCCB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85" y="4959044"/>
            <a:ext cx="1079530" cy="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Kép 19">
            <a:extLst>
              <a:ext uri="{FF2B5EF4-FFF2-40B4-BE49-F238E27FC236}">
                <a16:creationId xmlns:a16="http://schemas.microsoft.com/office/drawing/2014/main" id="{77F6037B-2EB4-408E-92F2-987C7474A3F8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403" y="2828381"/>
            <a:ext cx="636233" cy="636233"/>
          </a:xfrm>
          <a:prstGeom prst="rect">
            <a:avLst/>
          </a:prstGeom>
        </p:spPr>
      </p:pic>
      <p:pic>
        <p:nvPicPr>
          <p:cNvPr id="21" name="Kép 20">
            <a:extLst>
              <a:ext uri="{FF2B5EF4-FFF2-40B4-BE49-F238E27FC236}">
                <a16:creationId xmlns:a16="http://schemas.microsoft.com/office/drawing/2014/main" id="{0E2CBB4F-A7E8-4294-B13D-8D32FAA7756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743" y="3239030"/>
            <a:ext cx="2509226" cy="468389"/>
          </a:xfrm>
          <a:prstGeom prst="rect">
            <a:avLst/>
          </a:prstGeom>
        </p:spPr>
      </p:pic>
      <p:pic>
        <p:nvPicPr>
          <p:cNvPr id="9" name="Picture 2" descr="MVM">
            <a:extLst>
              <a:ext uri="{FF2B5EF4-FFF2-40B4-BE49-F238E27FC236}">
                <a16:creationId xmlns:a16="http://schemas.microsoft.com/office/drawing/2014/main" id="{EA6A8005-84C6-4E13-9170-6BC85675F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115" y="4425244"/>
            <a:ext cx="909424" cy="90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anxo logo from sanxo.eu">
            <a:extLst>
              <a:ext uri="{FF2B5EF4-FFF2-40B4-BE49-F238E27FC236}">
                <a16:creationId xmlns:a16="http://schemas.microsoft.com/office/drawing/2014/main" id="{1ABBF7AC-A57C-4141-B61E-2AFA53778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45" y="3307127"/>
            <a:ext cx="770103" cy="77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149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Szakmai gyakorlat</a:t>
            </a:r>
          </a:p>
        </p:txBody>
      </p:sp>
      <p:sp>
        <p:nvSpPr>
          <p:cNvPr id="5" name="AutoShape 2" descr="http://upload.wikimedia.org/wikipedia/en/f/fa/Continental-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265975"/>
            <a:ext cx="2095500" cy="37147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750" y="1668651"/>
            <a:ext cx="3290730" cy="506772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52" y="1626569"/>
            <a:ext cx="2774840" cy="655557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663" y="3750263"/>
            <a:ext cx="4352553" cy="812477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60" y="4686305"/>
            <a:ext cx="1266656" cy="1266656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490" y="3843011"/>
            <a:ext cx="2980300" cy="755080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" y="5996375"/>
            <a:ext cx="3215409" cy="767565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626" b="6545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085" b="34743"/>
          <a:stretch/>
        </p:blipFill>
        <p:spPr>
          <a:xfrm>
            <a:off x="3262479" y="2937668"/>
            <a:ext cx="2555886" cy="950067"/>
          </a:xfrm>
          <a:prstGeom prst="rect">
            <a:avLst/>
          </a:prstGeom>
        </p:spPr>
      </p:pic>
      <p:pic>
        <p:nvPicPr>
          <p:cNvPr id="1028" name="Picture 4" descr="http://sanxo.hu/HD/images/1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" t="8616" r="64932" b="32660"/>
          <a:stretch/>
        </p:blipFill>
        <p:spPr bwMode="auto">
          <a:xfrm>
            <a:off x="615456" y="2614315"/>
            <a:ext cx="1969154" cy="78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accenture logo">
            <a:extLst>
              <a:ext uri="{FF2B5EF4-FFF2-40B4-BE49-F238E27FC236}">
                <a16:creationId xmlns:a16="http://schemas.microsoft.com/office/drawing/2014/main" id="{9CB6CBF1-2394-4CE9-A34D-C8BB58592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93" y="2063557"/>
            <a:ext cx="2687058" cy="73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mage result for gamma digital">
            <a:extLst>
              <a:ext uri="{FF2B5EF4-FFF2-40B4-BE49-F238E27FC236}">
                <a16:creationId xmlns:a16="http://schemas.microsoft.com/office/drawing/2014/main" id="{2BF28D2A-8556-4E73-82C4-CD7E98726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490" y="2832545"/>
            <a:ext cx="23812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iemens">
            <a:extLst>
              <a:ext uri="{FF2B5EF4-FFF2-40B4-BE49-F238E27FC236}">
                <a16:creationId xmlns:a16="http://schemas.microsoft.com/office/drawing/2014/main" id="{CE3564FB-FF3C-426D-ADBC-5C20D9BD83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66" b="30795"/>
          <a:stretch/>
        </p:blipFill>
        <p:spPr bwMode="auto">
          <a:xfrm>
            <a:off x="155575" y="5374386"/>
            <a:ext cx="2966636" cy="80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yokogawa">
            <a:extLst>
              <a:ext uri="{FF2B5EF4-FFF2-40B4-BE49-F238E27FC236}">
                <a16:creationId xmlns:a16="http://schemas.microsoft.com/office/drawing/2014/main" id="{B7D65647-9DD6-4141-9F62-E31EB4E80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94" y="4739914"/>
            <a:ext cx="2438516" cy="65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meltrade">
            <a:extLst>
              <a:ext uri="{FF2B5EF4-FFF2-40B4-BE49-F238E27FC236}">
                <a16:creationId xmlns:a16="http://schemas.microsoft.com/office/drawing/2014/main" id="{BCF33BD5-B5CF-4C78-8AE8-0CB94ABD3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187" y="4003861"/>
            <a:ext cx="14287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emerson">
            <a:extLst>
              <a:ext uri="{FF2B5EF4-FFF2-40B4-BE49-F238E27FC236}">
                <a16:creationId xmlns:a16="http://schemas.microsoft.com/office/drawing/2014/main" id="{6D163CD8-3E18-4345-98DA-7BC116AA3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794" y="5782681"/>
            <a:ext cx="1801037" cy="79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547" y="4885334"/>
            <a:ext cx="1879190" cy="1209658"/>
          </a:xfrm>
          <a:prstGeom prst="rect">
            <a:avLst/>
          </a:prstGeom>
        </p:spPr>
      </p:pic>
      <p:pic>
        <p:nvPicPr>
          <p:cNvPr id="4" name="Kép 3" descr="A képen szöveg, képernyőkép, szoftver, Webhely látható&#10;&#10;Automatikusan generált leírás">
            <a:extLst>
              <a:ext uri="{FF2B5EF4-FFF2-40B4-BE49-F238E27FC236}">
                <a16:creationId xmlns:a16="http://schemas.microsoft.com/office/drawing/2014/main" id="{9EB2DA8E-597C-EAB5-6E2F-D90C9DC026E9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3" t="11217" r="61781" b="80160"/>
          <a:stretch/>
        </p:blipFill>
        <p:spPr>
          <a:xfrm>
            <a:off x="3085331" y="4699381"/>
            <a:ext cx="1302708" cy="44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77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Merre tovább?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5831" y="1556792"/>
            <a:ext cx="8712968" cy="5256584"/>
          </a:xfrm>
        </p:spPr>
        <p:txBody>
          <a:bodyPr>
            <a:normAutofit fontScale="85000" lnSpcReduction="10000"/>
          </a:bodyPr>
          <a:lstStyle/>
          <a:p>
            <a:r>
              <a:rPr lang="hu-HU" sz="4800" b="1" dirty="0" err="1"/>
              <a:t>MSc</a:t>
            </a:r>
            <a:r>
              <a:rPr lang="en-US" sz="4800" b="1" dirty="0"/>
              <a:t> – </a:t>
            </a:r>
            <a:r>
              <a:rPr lang="en-US" sz="4800" b="1" dirty="0" err="1"/>
              <a:t>jól</a:t>
            </a:r>
            <a:r>
              <a:rPr lang="en-US" sz="4800" b="1" dirty="0"/>
              <a:t> </a:t>
            </a:r>
            <a:r>
              <a:rPr lang="en-US" sz="4800" b="1" dirty="0" err="1"/>
              <a:t>illeszkedő</a:t>
            </a:r>
            <a:r>
              <a:rPr lang="en-US" sz="4800" b="1" dirty="0"/>
              <a:t> </a:t>
            </a:r>
            <a:r>
              <a:rPr lang="en-US" sz="4800" b="1" dirty="0" err="1"/>
              <a:t>folytatás</a:t>
            </a:r>
            <a:endParaRPr lang="hu-HU" sz="4800" b="1" dirty="0"/>
          </a:p>
          <a:p>
            <a:pPr lvl="1"/>
            <a:r>
              <a:rPr lang="hu-HU" sz="4400" dirty="0"/>
              <a:t>Irányító</a:t>
            </a:r>
            <a:r>
              <a:rPr lang="en-US" sz="4400" dirty="0"/>
              <a:t> </a:t>
            </a:r>
            <a:r>
              <a:rPr lang="en-US" sz="4400" dirty="0" err="1"/>
              <a:t>és</a:t>
            </a:r>
            <a:r>
              <a:rPr lang="en-US" sz="4400" dirty="0"/>
              <a:t> </a:t>
            </a:r>
            <a:r>
              <a:rPr lang="en-US" sz="4400" dirty="0" err="1"/>
              <a:t>látó</a:t>
            </a:r>
            <a:r>
              <a:rPr lang="hu-HU" sz="4400" dirty="0"/>
              <a:t>rendszerek főspecializáció</a:t>
            </a:r>
          </a:p>
          <a:p>
            <a:pPr lvl="1"/>
            <a:r>
              <a:rPr lang="en-US" sz="4400" dirty="0" err="1"/>
              <a:t>Robotrendszerek</a:t>
            </a:r>
            <a:r>
              <a:rPr lang="en-US" sz="4400" dirty="0"/>
              <a:t> </a:t>
            </a:r>
            <a:r>
              <a:rPr lang="hu-HU" sz="4400" dirty="0"/>
              <a:t>mellékspecializáció</a:t>
            </a:r>
          </a:p>
          <a:p>
            <a:r>
              <a:rPr lang="hu-HU" sz="4800" b="1" dirty="0"/>
              <a:t>PhD ?</a:t>
            </a:r>
          </a:p>
          <a:p>
            <a:pPr lvl="1"/>
            <a:r>
              <a:rPr lang="en-US" sz="4400" dirty="0" err="1"/>
              <a:t>Robotika</a:t>
            </a:r>
            <a:r>
              <a:rPr lang="hu-HU" sz="4400" dirty="0"/>
              <a:t>, forgalomirányítás, okos városok</a:t>
            </a:r>
          </a:p>
          <a:p>
            <a:pPr lvl="1"/>
            <a:r>
              <a:rPr lang="hu-HU" sz="4400" dirty="0" err="1"/>
              <a:t>Eseményvezérelt</a:t>
            </a:r>
            <a:r>
              <a:rPr lang="hu-HU" sz="4400" dirty="0"/>
              <a:t> rendszerek</a:t>
            </a:r>
          </a:p>
          <a:p>
            <a:pPr lvl="1"/>
            <a:r>
              <a:rPr lang="hu-HU" sz="4400" dirty="0" err="1"/>
              <a:t>Aszisztív</a:t>
            </a:r>
            <a:r>
              <a:rPr lang="hu-HU" sz="4400" dirty="0"/>
              <a:t> robotika</a:t>
            </a:r>
          </a:p>
          <a:p>
            <a:pPr lvl="1"/>
            <a:endParaRPr lang="hu-HU" sz="4400" dirty="0"/>
          </a:p>
          <a:p>
            <a:pPr lvl="1"/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1920191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Laborlátogatás</a:t>
            </a:r>
            <a:endParaRPr lang="hu-HU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13540737"/>
              </p:ext>
            </p:extLst>
          </p:nvPr>
        </p:nvGraphicFramePr>
        <p:xfrm>
          <a:off x="-1610" y="1628800"/>
          <a:ext cx="8822081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-1610" y="2250126"/>
            <a:ext cx="13564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>
                <a:solidFill>
                  <a:srgbClr val="740010"/>
                </a:solidFill>
              </a:rPr>
              <a:t>B313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7059" y="5291080"/>
            <a:ext cx="13564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>
                <a:solidFill>
                  <a:srgbClr val="740010"/>
                </a:solidFill>
              </a:rPr>
              <a:t>B41</a:t>
            </a:r>
            <a:r>
              <a:rPr lang="en-US" sz="4400" b="1">
                <a:solidFill>
                  <a:srgbClr val="740010"/>
                </a:solidFill>
              </a:rPr>
              <a:t>1</a:t>
            </a:r>
            <a:endParaRPr lang="hu-HU" sz="5400" b="1" dirty="0">
              <a:solidFill>
                <a:srgbClr val="740010"/>
              </a:solidFill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72F345F9-72D5-D769-D45F-84DC14F71162}"/>
              </a:ext>
            </a:extLst>
          </p:cNvPr>
          <p:cNvSpPr txBox="1"/>
          <p:nvPr/>
        </p:nvSpPr>
        <p:spPr>
          <a:xfrm>
            <a:off x="391769" y="3756955"/>
            <a:ext cx="13564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>
                <a:solidFill>
                  <a:srgbClr val="740010"/>
                </a:solidFill>
              </a:rPr>
              <a:t>B</a:t>
            </a:r>
            <a:r>
              <a:rPr lang="en-US" sz="4400" b="1" dirty="0">
                <a:solidFill>
                  <a:srgbClr val="740010"/>
                </a:solidFill>
              </a:rPr>
              <a:t>4</a:t>
            </a:r>
            <a:r>
              <a:rPr lang="hu-HU" sz="4400" b="1" dirty="0">
                <a:solidFill>
                  <a:srgbClr val="740010"/>
                </a:solidFill>
              </a:rPr>
              <a:t>1</a:t>
            </a:r>
            <a:r>
              <a:rPr lang="en-US" sz="4400" b="1" dirty="0">
                <a:solidFill>
                  <a:srgbClr val="740010"/>
                </a:solidFill>
              </a:rPr>
              <a:t>2</a:t>
            </a:r>
            <a:endParaRPr lang="hu-HU" sz="4400" b="1" dirty="0">
              <a:solidFill>
                <a:srgbClr val="7400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010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dustry 4.0 - digital transformation of manufacturing in the fourth industrial revolution">
            <a:extLst>
              <a:ext uri="{FF2B5EF4-FFF2-40B4-BE49-F238E27FC236}">
                <a16:creationId xmlns:a16="http://schemas.microsoft.com/office/drawing/2014/main" id="{0E164442-B186-4802-BDC2-82BF00C35E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1" b="39649"/>
          <a:stretch/>
        </p:blipFill>
        <p:spPr bwMode="auto">
          <a:xfrm>
            <a:off x="30066" y="1572041"/>
            <a:ext cx="2391541" cy="228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/>
              <a:t>Irányítórendszerek</a:t>
            </a:r>
            <a:br>
              <a:rPr lang="hu-HU"/>
            </a:br>
            <a:r>
              <a:rPr lang="hu-HU" sz="3600"/>
              <a:t>(érzékelés – döntés – beavatkozás)</a:t>
            </a:r>
            <a:endParaRPr lang="hu-HU"/>
          </a:p>
        </p:txBody>
      </p:sp>
      <p:grpSp>
        <p:nvGrpSpPr>
          <p:cNvPr id="51" name="Csoportba foglalás 50"/>
          <p:cNvGrpSpPr/>
          <p:nvPr/>
        </p:nvGrpSpPr>
        <p:grpSpPr>
          <a:xfrm>
            <a:off x="1860261" y="1844824"/>
            <a:ext cx="4556051" cy="4512627"/>
            <a:chOff x="2148119" y="2019996"/>
            <a:chExt cx="4556051" cy="4512627"/>
          </a:xfrm>
        </p:grpSpPr>
        <p:pic>
          <p:nvPicPr>
            <p:cNvPr id="1027" name="Picture 3" descr="C:\Users\gkovacs\Documents\okt\misc\szakirany\flyer2014\photos\steel_hmi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1" r="19917"/>
            <a:stretch/>
          </p:blipFill>
          <p:spPr bwMode="auto">
            <a:xfrm>
              <a:off x="2709465" y="2596376"/>
              <a:ext cx="3522674" cy="3522674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Csoportba foglalás 23"/>
            <p:cNvGrpSpPr/>
            <p:nvPr/>
          </p:nvGrpSpPr>
          <p:grpSpPr>
            <a:xfrm rot="6300000">
              <a:off x="2169831" y="1998284"/>
              <a:ext cx="4512627" cy="4556051"/>
              <a:chOff x="2832530" y="1934137"/>
              <a:chExt cx="3960439" cy="3998549"/>
            </a:xfrm>
          </p:grpSpPr>
          <p:sp>
            <p:nvSpPr>
              <p:cNvPr id="5" name="Körbe nyíl 4"/>
              <p:cNvSpPr/>
              <p:nvPr/>
            </p:nvSpPr>
            <p:spPr>
              <a:xfrm rot="900000">
                <a:off x="3048553" y="1934137"/>
                <a:ext cx="3744416" cy="3744416"/>
              </a:xfrm>
              <a:prstGeom prst="circularArrow">
                <a:avLst>
                  <a:gd name="adj1" fmla="val 19343"/>
                  <a:gd name="adj2" fmla="val 1143882"/>
                  <a:gd name="adj3" fmla="val 20420772"/>
                  <a:gd name="adj4" fmla="val 13887789"/>
                  <a:gd name="adj5" fmla="val 16874"/>
                </a:avLst>
              </a:prstGeom>
              <a:solidFill>
                <a:srgbClr val="347B21"/>
              </a:solidFill>
              <a:ln>
                <a:solidFill>
                  <a:srgbClr val="347B2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Körbe nyíl 5"/>
              <p:cNvSpPr/>
              <p:nvPr/>
            </p:nvSpPr>
            <p:spPr>
              <a:xfrm rot="8100000">
                <a:off x="3048552" y="2188270"/>
                <a:ext cx="3744416" cy="3744416"/>
              </a:xfrm>
              <a:prstGeom prst="circularArrow">
                <a:avLst>
                  <a:gd name="adj1" fmla="val 19343"/>
                  <a:gd name="adj2" fmla="val 1143882"/>
                  <a:gd name="adj3" fmla="val 20420772"/>
                  <a:gd name="adj4" fmla="val 13887789"/>
                  <a:gd name="adj5" fmla="val 16874"/>
                </a:avLst>
              </a:prstGeom>
              <a:solidFill>
                <a:srgbClr val="B9854A"/>
              </a:solidFill>
              <a:ln>
                <a:solidFill>
                  <a:srgbClr val="B985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Körbe nyíl 6"/>
              <p:cNvSpPr/>
              <p:nvPr/>
            </p:nvSpPr>
            <p:spPr>
              <a:xfrm rot="15300000">
                <a:off x="2832530" y="2049569"/>
                <a:ext cx="3744416" cy="3744416"/>
              </a:xfrm>
              <a:prstGeom prst="circularArrow">
                <a:avLst>
                  <a:gd name="adj1" fmla="val 19343"/>
                  <a:gd name="adj2" fmla="val 1143882"/>
                  <a:gd name="adj3" fmla="val 20420772"/>
                  <a:gd name="adj4" fmla="val 13887789"/>
                  <a:gd name="adj5" fmla="val 16874"/>
                </a:avLst>
              </a:prstGeom>
              <a:solidFill>
                <a:srgbClr val="567E92"/>
              </a:solidFill>
              <a:ln>
                <a:solidFill>
                  <a:srgbClr val="567E9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026" name="Picture 2" descr="http://1.bp.blogspot.com/-GSiyFM0FYQY/TqAFn_jPhQI/AAAAAAAAAbA/N9pi1kDs6IE/s1600/Omron_E2C-EDA_high_resolution_proximit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97152"/>
            <a:ext cx="2986476" cy="1699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9854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http://www.tthk.ee/PLC/assets/2.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232" y="1628800"/>
            <a:ext cx="3365240" cy="1753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67E9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 descr="Mobil robotok | KUKA AG">
            <a:extLst>
              <a:ext uri="{FF2B5EF4-FFF2-40B4-BE49-F238E27FC236}">
                <a16:creationId xmlns:a16="http://schemas.microsoft.com/office/drawing/2014/main" id="{70874612-3A14-4021-9199-4B8D82066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631" y="4725144"/>
            <a:ext cx="3501849" cy="1969790"/>
          </a:xfrm>
          <a:prstGeom prst="rect">
            <a:avLst/>
          </a:prstGeom>
          <a:noFill/>
          <a:ln w="76200">
            <a:solidFill>
              <a:srgbClr val="347B2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526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688A7451-722A-432C-84B3-072A70662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551" y="160992"/>
            <a:ext cx="7486761" cy="1143000"/>
          </a:xfrm>
        </p:spPr>
        <p:txBody>
          <a:bodyPr>
            <a:normAutofit fontScale="90000"/>
          </a:bodyPr>
          <a:lstStyle/>
          <a:p>
            <a:r>
              <a:rPr lang="hu-HU" dirty="0"/>
              <a:t>Miért az irányítástechnika?</a:t>
            </a:r>
            <a:br>
              <a:rPr lang="en-US" dirty="0"/>
            </a:br>
            <a:r>
              <a:rPr lang="en-US" dirty="0"/>
              <a:t>(Mert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ismeri</a:t>
            </a:r>
            <a:r>
              <a:rPr lang="en-US" dirty="0"/>
              <a:t> a </a:t>
            </a:r>
            <a:r>
              <a:rPr lang="en-US" dirty="0" err="1"/>
              <a:t>chatGPT</a:t>
            </a:r>
            <a:r>
              <a:rPr lang="en-US" dirty="0"/>
              <a:t>.)</a:t>
            </a:r>
            <a:endParaRPr lang="hu-HU" dirty="0"/>
          </a:p>
        </p:txBody>
      </p:sp>
      <p:pic>
        <p:nvPicPr>
          <p:cNvPr id="6" name="Kép 5" descr="The Impact of Control Technology | IEEE Control Systems Society - Google Chrome">
            <a:extLst>
              <a:ext uri="{FF2B5EF4-FFF2-40B4-BE49-F238E27FC236}">
                <a16:creationId xmlns:a16="http://schemas.microsoft.com/office/drawing/2014/main" id="{10936F92-6149-48E5-931F-430A724F44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t="9213" r="25588" b="56995"/>
          <a:stretch/>
        </p:blipFill>
        <p:spPr>
          <a:xfrm>
            <a:off x="253282" y="1654357"/>
            <a:ext cx="8016944" cy="3116721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F8333C79-F2C3-421B-AAA6-96B54809420D}"/>
              </a:ext>
            </a:extLst>
          </p:cNvPr>
          <p:cNvSpPr txBox="1"/>
          <p:nvPr/>
        </p:nvSpPr>
        <p:spPr>
          <a:xfrm>
            <a:off x="137794" y="4921987"/>
            <a:ext cx="2950566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/>
              <a:t>Ipari Irányítástechnikai Rendszerek (</a:t>
            </a:r>
            <a:r>
              <a:rPr lang="hu-HU" err="1"/>
              <a:t>Industrial</a:t>
            </a:r>
            <a:r>
              <a:rPr lang="hu-HU"/>
              <a:t> </a:t>
            </a:r>
            <a:r>
              <a:rPr lang="hu-HU" err="1"/>
              <a:t>Control</a:t>
            </a:r>
            <a:r>
              <a:rPr lang="hu-HU"/>
              <a:t> Systems - ICS) átlagos évi piaci növekedése (2019-2025): 9,17%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A8931737-2041-4809-9CD6-2EBD936A6043}"/>
              </a:ext>
            </a:extLst>
          </p:cNvPr>
          <p:cNvSpPr txBox="1"/>
          <p:nvPr/>
        </p:nvSpPr>
        <p:spPr>
          <a:xfrm>
            <a:off x="0" y="6550223"/>
            <a:ext cx="7851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>
                <a:hlinkClick r:id="rId3"/>
              </a:rPr>
              <a:t>The </a:t>
            </a:r>
            <a:r>
              <a:rPr lang="hu-HU" sz="1400" err="1">
                <a:hlinkClick r:id="rId3"/>
              </a:rPr>
              <a:t>next</a:t>
            </a:r>
            <a:r>
              <a:rPr lang="hu-HU" sz="1400">
                <a:hlinkClick r:id="rId3"/>
              </a:rPr>
              <a:t> </a:t>
            </a:r>
            <a:r>
              <a:rPr lang="hu-HU" sz="1400" err="1">
                <a:hlinkClick r:id="rId3"/>
              </a:rPr>
              <a:t>economic</a:t>
            </a:r>
            <a:r>
              <a:rPr lang="hu-HU" sz="1400">
                <a:hlinkClick r:id="rId3"/>
              </a:rPr>
              <a:t> </a:t>
            </a:r>
            <a:r>
              <a:rPr lang="hu-HU" sz="1400" err="1">
                <a:hlinkClick r:id="rId3"/>
              </a:rPr>
              <a:t>growth</a:t>
            </a:r>
            <a:r>
              <a:rPr lang="hu-HU" sz="1400">
                <a:hlinkClick r:id="rId3"/>
              </a:rPr>
              <a:t> </a:t>
            </a:r>
            <a:r>
              <a:rPr lang="hu-HU" sz="1400" err="1">
                <a:hlinkClick r:id="rId3"/>
              </a:rPr>
              <a:t>engine</a:t>
            </a:r>
            <a:r>
              <a:rPr lang="hu-HU" sz="1400">
                <a:hlinkClick r:id="rId3"/>
              </a:rPr>
              <a:t>: </a:t>
            </a:r>
            <a:r>
              <a:rPr lang="hu-HU" sz="1400" err="1">
                <a:hlinkClick r:id="rId3"/>
              </a:rPr>
              <a:t>Scaling</a:t>
            </a:r>
            <a:r>
              <a:rPr lang="hu-HU" sz="1400">
                <a:hlinkClick r:id="rId3"/>
              </a:rPr>
              <a:t> </a:t>
            </a:r>
            <a:r>
              <a:rPr lang="hu-HU" sz="1400" err="1">
                <a:hlinkClick r:id="rId3"/>
              </a:rPr>
              <a:t>Fourth</a:t>
            </a:r>
            <a:r>
              <a:rPr lang="hu-HU" sz="1400">
                <a:hlinkClick r:id="rId3"/>
              </a:rPr>
              <a:t> </a:t>
            </a:r>
            <a:r>
              <a:rPr lang="hu-HU" sz="1400" err="1">
                <a:hlinkClick r:id="rId3"/>
              </a:rPr>
              <a:t>Industrial</a:t>
            </a:r>
            <a:r>
              <a:rPr lang="hu-HU" sz="1400">
                <a:hlinkClick r:id="rId3"/>
              </a:rPr>
              <a:t> </a:t>
            </a:r>
            <a:r>
              <a:rPr lang="hu-HU" sz="1400" err="1">
                <a:hlinkClick r:id="rId3"/>
              </a:rPr>
              <a:t>Revolution</a:t>
            </a:r>
            <a:r>
              <a:rPr lang="hu-HU" sz="1400">
                <a:hlinkClick r:id="rId3"/>
              </a:rPr>
              <a:t> Technologies </a:t>
            </a:r>
            <a:r>
              <a:rPr lang="hu-HU" sz="1400" err="1">
                <a:hlinkClick r:id="rId3"/>
              </a:rPr>
              <a:t>into</a:t>
            </a:r>
            <a:r>
              <a:rPr lang="hu-HU" sz="1400">
                <a:hlinkClick r:id="rId3"/>
              </a:rPr>
              <a:t> </a:t>
            </a:r>
            <a:r>
              <a:rPr lang="hu-HU" sz="1400" err="1">
                <a:hlinkClick r:id="rId3"/>
              </a:rPr>
              <a:t>Production</a:t>
            </a:r>
            <a:r>
              <a:rPr lang="hu-HU" sz="1400">
                <a:hlinkClick r:id="rId3"/>
              </a:rPr>
              <a:t> </a:t>
            </a:r>
            <a:r>
              <a:rPr lang="hu-HU" sz="1400"/>
              <a:t>(</a:t>
            </a:r>
            <a:r>
              <a:rPr lang="hu-HU" sz="1400" err="1"/>
              <a:t>ref</a:t>
            </a:r>
            <a:r>
              <a:rPr lang="hu-HU" sz="1400"/>
              <a:t>)</a:t>
            </a:r>
          </a:p>
        </p:txBody>
      </p:sp>
      <p:pic>
        <p:nvPicPr>
          <p:cNvPr id="7" name="Kép 6" descr="Global Industrial Control Systems Market (2019-2024) - Foxit Reader">
            <a:extLst>
              <a:ext uri="{FF2B5EF4-FFF2-40B4-BE49-F238E27FC236}">
                <a16:creationId xmlns:a16="http://schemas.microsoft.com/office/drawing/2014/main" id="{1E6725F4-31CC-4B94-9532-70C9246B4E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49" t="28349" r="9051" b="6699"/>
          <a:stretch/>
        </p:blipFill>
        <p:spPr>
          <a:xfrm>
            <a:off x="6401378" y="3488829"/>
            <a:ext cx="2635118" cy="2964507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F7D7949-F75F-4D68-9DAB-4408B164D747}"/>
              </a:ext>
            </a:extLst>
          </p:cNvPr>
          <p:cNvSpPr txBox="1"/>
          <p:nvPr/>
        </p:nvSpPr>
        <p:spPr>
          <a:xfrm>
            <a:off x="3510466" y="4921987"/>
            <a:ext cx="2468806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/>
              <a:t>Az Ipar 4.0 technológiák (robotika, ipari </a:t>
            </a:r>
            <a:r>
              <a:rPr lang="hu-HU" err="1"/>
              <a:t>IoT</a:t>
            </a:r>
            <a:r>
              <a:rPr lang="hu-HU"/>
              <a:t>, digitalizált gyártás, stb.) tömegessé válása csak most kezdődik.</a:t>
            </a:r>
          </a:p>
        </p:txBody>
      </p:sp>
    </p:spTree>
    <p:extLst>
      <p:ext uri="{BB962C8B-B14F-4D97-AF65-F5344CB8AC3E}">
        <p14:creationId xmlns:p14="http://schemas.microsoft.com/office/powerpoint/2010/main" val="1207432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/>
              <a:t>Miért az irányítástechnika?</a:t>
            </a:r>
            <a:br>
              <a:rPr lang="hu-HU"/>
            </a:br>
            <a:r>
              <a:rPr lang="hu-HU"/>
              <a:t>(alkalmazási területek)</a:t>
            </a:r>
          </a:p>
        </p:txBody>
      </p:sp>
      <p:sp>
        <p:nvSpPr>
          <p:cNvPr id="5" name="Téglalap 4"/>
          <p:cNvSpPr/>
          <p:nvPr/>
        </p:nvSpPr>
        <p:spPr>
          <a:xfrm>
            <a:off x="108153" y="1556792"/>
            <a:ext cx="4500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Part 3: Cross-Cutting Research Directions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Networked Decision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Cyber-physical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40010"/>
                </a:solidFill>
              </a:rPr>
              <a:t>Cognitive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40010"/>
                </a:solidFill>
              </a:rPr>
              <a:t>Systems of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Part 4: Grand Challenges for Control Research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Dynamics and Control for the Artificial Pancreas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Redesigning a Bacterium Control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High-Performance Control with Slow Computing!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Biophysical 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40010"/>
                </a:solidFill>
              </a:rPr>
              <a:t>Control for Smart Grids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40010"/>
                </a:solidFill>
              </a:rPr>
              <a:t>Control for Grid Responsiveness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Control for Energy-Efficient Buildings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40010"/>
                </a:solidFill>
              </a:rPr>
              <a:t>Control for Wind Power</a:t>
            </a:r>
          </a:p>
        </p:txBody>
      </p:sp>
      <p:sp>
        <p:nvSpPr>
          <p:cNvPr id="6" name="Téglalap 5"/>
          <p:cNvSpPr/>
          <p:nvPr/>
        </p:nvSpPr>
        <p:spPr>
          <a:xfrm>
            <a:off x="4644000" y="1628800"/>
            <a:ext cx="4500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Energy-Efficient Air Transportation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40010"/>
                </a:solidFill>
              </a:rPr>
              <a:t>Verification, Validation, and Certification Challenges for Control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Control of Combustion Instability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40010"/>
                </a:solidFill>
              </a:rPr>
              <a:t>Advanced Driver Assistance Systems </a:t>
            </a:r>
            <a:r>
              <a:rPr lang="en-US" dirty="0"/>
              <a:t>Through </a:t>
            </a:r>
            <a:r>
              <a:rPr lang="en-US" b="1" dirty="0"/>
              <a:t>Massive Sensor Fusion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Vehicle-to-Vehicle/Vehicle-to-Infrastructure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Control for Offshore Oil and Gas Platforms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Control Challenges in High-Speed Atomic Force Microscopy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40010"/>
                </a:solidFill>
              </a:rPr>
              <a:t>Process Manufacturing 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40010"/>
                </a:solidFill>
              </a:rPr>
              <a:t>Supply Chain as a Control 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Financial Engineering Done Right!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Control Challenges in Mobile Telecommunications</a:t>
            </a:r>
          </a:p>
        </p:txBody>
      </p:sp>
      <p:sp>
        <p:nvSpPr>
          <p:cNvPr id="7" name="Szövegdoboz 6">
            <a:hlinkClick r:id="rId3"/>
          </p:cNvPr>
          <p:cNvSpPr txBox="1"/>
          <p:nvPr/>
        </p:nvSpPr>
        <p:spPr>
          <a:xfrm>
            <a:off x="1763688" y="6525344"/>
            <a:ext cx="7344816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400" i="1" dirty="0"/>
              <a:t>The Impact of Control Technology: Overview, Success Stories and Research Challenges,  IEEE</a:t>
            </a:r>
          </a:p>
        </p:txBody>
      </p:sp>
      <p:pic>
        <p:nvPicPr>
          <p:cNvPr id="1028" name="Picture 4" descr="Image result for ieee css">
            <a:extLst>
              <a:ext uri="{FF2B5EF4-FFF2-40B4-BE49-F238E27FC236}">
                <a16:creationId xmlns:a16="http://schemas.microsoft.com/office/drawing/2014/main" id="{18A144A6-5E11-4EE9-B1DB-828E44A714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76"/>
          <a:stretch/>
        </p:blipFill>
        <p:spPr bwMode="auto">
          <a:xfrm>
            <a:off x="138000" y="6290254"/>
            <a:ext cx="1388258" cy="52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185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Érzékelés</a:t>
            </a:r>
            <a:br>
              <a:rPr lang="hu-HU" dirty="0"/>
            </a:br>
            <a:r>
              <a:rPr lang="en-US" sz="3100" dirty="0" err="1"/>
              <a:t>Elvek</a:t>
            </a:r>
            <a:r>
              <a:rPr lang="en-US" sz="3100" dirty="0"/>
              <a:t>, </a:t>
            </a:r>
            <a:r>
              <a:rPr lang="en-US" sz="3100" dirty="0" err="1"/>
              <a:t>jelfedolgozás</a:t>
            </a:r>
            <a:r>
              <a:rPr lang="en-US" sz="3100" dirty="0"/>
              <a:t>, </a:t>
            </a:r>
            <a:r>
              <a:rPr lang="en-US" sz="3100" dirty="0" err="1"/>
              <a:t>alkalmazástechnika</a:t>
            </a:r>
            <a:endParaRPr lang="hu-HU" dirty="0"/>
          </a:p>
        </p:txBody>
      </p:sp>
      <p:pic>
        <p:nvPicPr>
          <p:cNvPr id="4" name="Picture 2" descr="C:\Users\gkovacs\Documents\okt\misc\szakirany\flyer2014\photos\senso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309" y="1811099"/>
            <a:ext cx="5651525" cy="4078558"/>
          </a:xfrm>
          <a:prstGeom prst="roundRect">
            <a:avLst>
              <a:gd name="adj" fmla="val 16667"/>
            </a:avLst>
          </a:prstGeom>
          <a:ln w="76200">
            <a:solidFill>
              <a:srgbClr val="B9854A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eb.univ-pau.fr/~cpham/WSN/image/Mica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62" y="4005064"/>
            <a:ext cx="2802700" cy="2485874"/>
          </a:xfrm>
          <a:prstGeom prst="roundRect">
            <a:avLst>
              <a:gd name="adj" fmla="val 16667"/>
            </a:avLst>
          </a:prstGeom>
          <a:ln w="76200">
            <a:solidFill>
              <a:srgbClr val="B9854A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: lekerekített 2">
            <a:extLst>
              <a:ext uri="{FF2B5EF4-FFF2-40B4-BE49-F238E27FC236}">
                <a16:creationId xmlns:a16="http://schemas.microsoft.com/office/drawing/2014/main" id="{205B1420-B505-4557-A785-D5E77AF6ED94}"/>
              </a:ext>
            </a:extLst>
          </p:cNvPr>
          <p:cNvSpPr/>
          <p:nvPr/>
        </p:nvSpPr>
        <p:spPr>
          <a:xfrm>
            <a:off x="162062" y="1700808"/>
            <a:ext cx="2681746" cy="1952392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76200">
            <a:solidFill>
              <a:srgbClr val="B985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: lekerekített 6">
            <a:extLst>
              <a:ext uri="{FF2B5EF4-FFF2-40B4-BE49-F238E27FC236}">
                <a16:creationId xmlns:a16="http://schemas.microsoft.com/office/drawing/2014/main" id="{E2229D2B-68A3-8296-9494-81464C0AF3D3}"/>
              </a:ext>
            </a:extLst>
          </p:cNvPr>
          <p:cNvSpPr/>
          <p:nvPr/>
        </p:nvSpPr>
        <p:spPr>
          <a:xfrm>
            <a:off x="4997885" y="3845491"/>
            <a:ext cx="3894595" cy="2645448"/>
          </a:xfrm>
          <a:prstGeom prst="roundRect">
            <a:avLst/>
          </a:prstGeom>
          <a:blipFill>
            <a:blip r:embed="rId6">
              <a:extLs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a:blipFill>
          <a:ln w="76200">
            <a:solidFill>
              <a:srgbClr val="B9854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2547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/>
              <a:t>Automatizálás</a:t>
            </a:r>
            <a:r>
              <a:rPr lang="en-US" sz="3200" dirty="0"/>
              <a:t> </a:t>
            </a:r>
            <a:r>
              <a:rPr lang="en-US" sz="3200" dirty="0" err="1"/>
              <a:t>programozható</a:t>
            </a:r>
            <a:r>
              <a:rPr lang="en-US" sz="3200" dirty="0"/>
              <a:t> </a:t>
            </a:r>
            <a:r>
              <a:rPr lang="en-US" sz="3200" dirty="0" err="1"/>
              <a:t>eszközei</a:t>
            </a:r>
            <a:br>
              <a:rPr lang="hu-HU" sz="3200" dirty="0"/>
            </a:br>
            <a:r>
              <a:rPr lang="hu-HU" sz="2400" dirty="0"/>
              <a:t>PLC-</a:t>
            </a:r>
            <a:r>
              <a:rPr lang="hu-HU" sz="2400" dirty="0" err="1"/>
              <a:t>től</a:t>
            </a:r>
            <a:r>
              <a:rPr lang="hu-HU" sz="2400" dirty="0"/>
              <a:t> a </a:t>
            </a:r>
            <a:r>
              <a:rPr lang="en-US" sz="2400" dirty="0" err="1"/>
              <a:t>Robotokig</a:t>
            </a:r>
            <a:endParaRPr lang="hu-HU" sz="3200" dirty="0"/>
          </a:p>
        </p:txBody>
      </p:sp>
      <p:pic>
        <p:nvPicPr>
          <p:cNvPr id="8" name="Picture 5" descr="http://www.tthk.ee/PLC/assets/2.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144" y="1700808"/>
            <a:ext cx="5453472" cy="2841508"/>
          </a:xfrm>
          <a:prstGeom prst="roundRect">
            <a:avLst>
              <a:gd name="adj" fmla="val 16667"/>
            </a:avLst>
          </a:prstGeom>
          <a:ln w="76200">
            <a:solidFill>
              <a:srgbClr val="567E9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gkovacs\Documents\okt\misc\szakirany\flyer2014\photos\led_controll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4445360" cy="2497085"/>
          </a:xfrm>
          <a:prstGeom prst="roundRect">
            <a:avLst>
              <a:gd name="adj" fmla="val 16667"/>
            </a:avLst>
          </a:prstGeom>
          <a:ln w="76200">
            <a:solidFill>
              <a:srgbClr val="567E9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: lekerekített 4">
            <a:extLst>
              <a:ext uri="{FF2B5EF4-FFF2-40B4-BE49-F238E27FC236}">
                <a16:creationId xmlns:a16="http://schemas.microsoft.com/office/drawing/2014/main" id="{D27533F2-66FE-14D2-ED2B-76198B0DC42C}"/>
              </a:ext>
            </a:extLst>
          </p:cNvPr>
          <p:cNvSpPr/>
          <p:nvPr/>
        </p:nvSpPr>
        <p:spPr>
          <a:xfrm>
            <a:off x="4447120" y="3387166"/>
            <a:ext cx="4445360" cy="3258999"/>
          </a:xfrm>
          <a:prstGeom prst="roundRect">
            <a:avLst/>
          </a:prstGeom>
          <a:blipFill>
            <a:blip r:embed="rId5"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a:blipFill>
          <a:ln w="76200">
            <a:solidFill>
              <a:srgbClr val="567E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1818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Beavatkozás</a:t>
            </a:r>
            <a:br>
              <a:rPr lang="hu-HU" dirty="0"/>
            </a:br>
            <a:r>
              <a:rPr lang="hu-HU" sz="3600" dirty="0"/>
              <a:t>szelepektől a robot</a:t>
            </a:r>
            <a:r>
              <a:rPr lang="en-US" sz="3600" dirty="0" err="1"/>
              <a:t>okig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44824"/>
            <a:ext cx="4464496" cy="2988422"/>
          </a:xfrm>
          <a:prstGeom prst="roundRect">
            <a:avLst>
              <a:gd name="adj" fmla="val 16667"/>
            </a:avLst>
          </a:prstGeom>
          <a:ln w="76200">
            <a:solidFill>
              <a:srgbClr val="347B2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8" name="Picture 4" descr="http://www.themanufacturer.com/wp-content/uploads/2012/01/Coca-Cola-drinks-manufacturing-line-660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39761"/>
            <a:ext cx="4729050" cy="2149568"/>
          </a:xfrm>
          <a:prstGeom prst="roundRect">
            <a:avLst>
              <a:gd name="adj" fmla="val 16667"/>
            </a:avLst>
          </a:prstGeom>
          <a:ln w="76200">
            <a:solidFill>
              <a:srgbClr val="347B2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swisslog.com/-/media/Swisslog/Pictures/portlet_picture_320x180/WDS/04_WDS_Products/AGV/Carry_Pro/CarryPro_Automated_Guided_Vehicle_System.png?mw=8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2896"/>
            <a:ext cx="4129508" cy="2761609"/>
          </a:xfrm>
          <a:prstGeom prst="roundRect">
            <a:avLst>
              <a:gd name="adj" fmla="val 16667"/>
            </a:avLst>
          </a:prstGeom>
          <a:ln w="76200">
            <a:solidFill>
              <a:srgbClr val="347B2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003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/>
              <a:t>A Irányítórendszerek ágazatról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310936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2800" dirty="0"/>
              <a:t>Az </a:t>
            </a:r>
            <a:r>
              <a:rPr lang="en-US" sz="2800" b="1" dirty="0" err="1"/>
              <a:t>ipari</a:t>
            </a:r>
            <a:r>
              <a:rPr lang="en-US" sz="2800" b="1" dirty="0"/>
              <a:t> </a:t>
            </a:r>
            <a:r>
              <a:rPr lang="hu-HU" sz="2800" b="1" dirty="0"/>
              <a:t>irányítástechnika</a:t>
            </a:r>
            <a:r>
              <a:rPr lang="hu-HU" sz="2800" dirty="0"/>
              <a:t> szakterülete a fejlesztőktől, üzemel-tetőktől </a:t>
            </a:r>
            <a:r>
              <a:rPr lang="hu-HU" sz="2800" b="1" dirty="0"/>
              <a:t>összetett ismereteket</a:t>
            </a:r>
            <a:r>
              <a:rPr lang="hu-HU" sz="2800" dirty="0"/>
              <a:t> követel meg. A területtel foglalkozó szakemberek</a:t>
            </a:r>
            <a:r>
              <a:rPr lang="en-US" sz="2800" dirty="0"/>
              <a:t> </a:t>
            </a:r>
            <a:r>
              <a:rPr lang="en-US" sz="2800" dirty="0" err="1"/>
              <a:t>jártasak</a:t>
            </a:r>
            <a:r>
              <a:rPr lang="hu-HU" sz="2800" dirty="0"/>
              <a:t> az </a:t>
            </a:r>
            <a:r>
              <a:rPr lang="hu-HU" sz="2800" b="1" dirty="0"/>
              <a:t>érzékelés/jelátalakítás, </a:t>
            </a:r>
            <a:r>
              <a:rPr lang="en-US" sz="2800" b="1" dirty="0" err="1"/>
              <a:t>folyamatirányítás</a:t>
            </a:r>
            <a:r>
              <a:rPr lang="hu-HU" sz="2800" dirty="0"/>
              <a:t> </a:t>
            </a:r>
            <a:r>
              <a:rPr lang="en-US" sz="2800" dirty="0" err="1"/>
              <a:t>technológiáiban</a:t>
            </a:r>
            <a:r>
              <a:rPr lang="en-US" sz="2800" dirty="0"/>
              <a:t>, </a:t>
            </a:r>
            <a:r>
              <a:rPr lang="en-US" sz="2800" dirty="0" err="1"/>
              <a:t>ismerik</a:t>
            </a:r>
            <a:r>
              <a:rPr lang="hu-HU" sz="2800" dirty="0"/>
              <a:t> a kapcsolódó </a:t>
            </a:r>
            <a:r>
              <a:rPr lang="hu-HU" sz="2800" b="1" dirty="0"/>
              <a:t>hardver/irányító szoftver</a:t>
            </a:r>
            <a:r>
              <a:rPr lang="hu-HU" sz="2800" dirty="0"/>
              <a:t> </a:t>
            </a:r>
            <a:r>
              <a:rPr lang="en-US" sz="2800" dirty="0" err="1"/>
              <a:t>megoldásokat</a:t>
            </a:r>
            <a:r>
              <a:rPr lang="en-US" sz="2800" dirty="0"/>
              <a:t>, </a:t>
            </a:r>
            <a:r>
              <a:rPr lang="en-US" sz="2800" dirty="0" err="1"/>
              <a:t>valamint</a:t>
            </a:r>
            <a:r>
              <a:rPr lang="hu-HU" sz="2800" dirty="0"/>
              <a:t> </a:t>
            </a:r>
            <a:r>
              <a:rPr lang="en-US" sz="2800" dirty="0"/>
              <a:t>a </a:t>
            </a:r>
            <a:r>
              <a:rPr lang="hu-HU" sz="2800" dirty="0"/>
              <a:t>végrehajtás, </a:t>
            </a:r>
            <a:r>
              <a:rPr lang="hu-HU" sz="2800" b="1" dirty="0"/>
              <a:t>beavatkozás</a:t>
            </a:r>
            <a:r>
              <a:rPr lang="hu-HU" sz="2800" dirty="0"/>
              <a:t>, </a:t>
            </a:r>
            <a:r>
              <a:rPr lang="hu-HU" sz="2800" b="1" dirty="0"/>
              <a:t>információ-gyűjtés</a:t>
            </a:r>
            <a:r>
              <a:rPr lang="hu-HU" sz="2800" dirty="0"/>
              <a:t> és </a:t>
            </a:r>
            <a:r>
              <a:rPr lang="hu-HU" sz="2800" b="1" dirty="0"/>
              <a:t>feldolgozás</a:t>
            </a:r>
            <a:r>
              <a:rPr lang="hu-HU" sz="2800" dirty="0"/>
              <a:t> problémáit is </a:t>
            </a:r>
            <a:r>
              <a:rPr lang="en-US" sz="2800" dirty="0" err="1"/>
              <a:t>képesek</a:t>
            </a:r>
            <a:r>
              <a:rPr lang="en-US" sz="2800" dirty="0"/>
              <a:t> </a:t>
            </a:r>
            <a:r>
              <a:rPr lang="en-US" sz="2800" dirty="0" err="1"/>
              <a:t>kezelni</a:t>
            </a:r>
            <a:r>
              <a:rPr lang="hu-HU" sz="2800" dirty="0"/>
              <a:t>.</a:t>
            </a:r>
          </a:p>
        </p:txBody>
      </p:sp>
      <p:grpSp>
        <p:nvGrpSpPr>
          <p:cNvPr id="19" name="Csoportba foglalás 18"/>
          <p:cNvGrpSpPr/>
          <p:nvPr/>
        </p:nvGrpSpPr>
        <p:grpSpPr>
          <a:xfrm>
            <a:off x="6802145" y="4552101"/>
            <a:ext cx="2275593" cy="2253905"/>
            <a:chOff x="2148119" y="2019996"/>
            <a:chExt cx="4556051" cy="4512627"/>
          </a:xfrm>
        </p:grpSpPr>
        <p:pic>
          <p:nvPicPr>
            <p:cNvPr id="20" name="Picture 3" descr="C:\Users\gkovacs\Documents\okt\misc\szakirany\flyer2014\photos\steel_hmi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1" r="19917"/>
            <a:stretch/>
          </p:blipFill>
          <p:spPr bwMode="auto">
            <a:xfrm>
              <a:off x="2709465" y="2596376"/>
              <a:ext cx="3522674" cy="3522674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Csoportba foglalás 20"/>
            <p:cNvGrpSpPr/>
            <p:nvPr/>
          </p:nvGrpSpPr>
          <p:grpSpPr>
            <a:xfrm rot="6300000">
              <a:off x="2169831" y="1998284"/>
              <a:ext cx="4512627" cy="4556051"/>
              <a:chOff x="2832530" y="1934137"/>
              <a:chExt cx="3960439" cy="3998549"/>
            </a:xfrm>
          </p:grpSpPr>
          <p:sp>
            <p:nvSpPr>
              <p:cNvPr id="22" name="Körbe nyíl 21"/>
              <p:cNvSpPr/>
              <p:nvPr/>
            </p:nvSpPr>
            <p:spPr>
              <a:xfrm rot="900000">
                <a:off x="3048553" y="1934137"/>
                <a:ext cx="3744416" cy="3744416"/>
              </a:xfrm>
              <a:prstGeom prst="circularArrow">
                <a:avLst>
                  <a:gd name="adj1" fmla="val 19343"/>
                  <a:gd name="adj2" fmla="val 1143882"/>
                  <a:gd name="adj3" fmla="val 20420772"/>
                  <a:gd name="adj4" fmla="val 13887789"/>
                  <a:gd name="adj5" fmla="val 16874"/>
                </a:avLst>
              </a:prstGeom>
              <a:solidFill>
                <a:srgbClr val="347B21"/>
              </a:solidFill>
              <a:ln>
                <a:solidFill>
                  <a:srgbClr val="347B2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Körbe nyíl 22"/>
              <p:cNvSpPr/>
              <p:nvPr/>
            </p:nvSpPr>
            <p:spPr>
              <a:xfrm rot="8100000">
                <a:off x="3048552" y="2188270"/>
                <a:ext cx="3744416" cy="3744416"/>
              </a:xfrm>
              <a:prstGeom prst="circularArrow">
                <a:avLst>
                  <a:gd name="adj1" fmla="val 19343"/>
                  <a:gd name="adj2" fmla="val 1143882"/>
                  <a:gd name="adj3" fmla="val 20420772"/>
                  <a:gd name="adj4" fmla="val 13887789"/>
                  <a:gd name="adj5" fmla="val 16874"/>
                </a:avLst>
              </a:prstGeom>
              <a:solidFill>
                <a:srgbClr val="B9854A"/>
              </a:solidFill>
              <a:ln>
                <a:solidFill>
                  <a:srgbClr val="B985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Körbe nyíl 23"/>
              <p:cNvSpPr/>
              <p:nvPr/>
            </p:nvSpPr>
            <p:spPr>
              <a:xfrm rot="15300000">
                <a:off x="2832530" y="2049569"/>
                <a:ext cx="3744416" cy="3744416"/>
              </a:xfrm>
              <a:prstGeom prst="circularArrow">
                <a:avLst>
                  <a:gd name="adj1" fmla="val 19343"/>
                  <a:gd name="adj2" fmla="val 1143882"/>
                  <a:gd name="adj3" fmla="val 20420772"/>
                  <a:gd name="adj4" fmla="val 13887789"/>
                  <a:gd name="adj5" fmla="val 16874"/>
                </a:avLst>
              </a:prstGeom>
              <a:solidFill>
                <a:srgbClr val="567E92"/>
              </a:solidFill>
              <a:ln>
                <a:solidFill>
                  <a:srgbClr val="567E9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</p:grpSp>
      </p:grp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8EC06FD-0FF7-44BD-8C2B-7EB0E9BEB4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9683457"/>
              </p:ext>
            </p:extLst>
          </p:nvPr>
        </p:nvGraphicFramePr>
        <p:xfrm>
          <a:off x="91474" y="4709567"/>
          <a:ext cx="6665590" cy="2130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43533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Tantárgyak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01704289"/>
              </p:ext>
            </p:extLst>
          </p:nvPr>
        </p:nvGraphicFramePr>
        <p:xfrm>
          <a:off x="0" y="1628800"/>
          <a:ext cx="8438172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6469008" y="2435271"/>
            <a:ext cx="189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Specilaizáció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tárgy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469008" y="3592967"/>
            <a:ext cx="189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Specilaizáció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tárgy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7263008" y="4750663"/>
            <a:ext cx="1099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Ágazati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fő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6963182" y="5926465"/>
            <a:ext cx="1399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Ágazati</a:t>
            </a:r>
            <a:r>
              <a:rPr lang="en-US" dirty="0">
                <a:solidFill>
                  <a:schemeClr val="bg1"/>
                </a:solidFill>
              </a:rPr>
              <a:t> labor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196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9D574B1FC5CE7D419C037DC6AB881D60" ma:contentTypeVersion="17" ma:contentTypeDescription="Új dokumentum létrehozása." ma:contentTypeScope="" ma:versionID="5c6ad3e6321338e8d9fe49cb9c5b2cd0">
  <xsd:schema xmlns:xsd="http://www.w3.org/2001/XMLSchema" xmlns:xs="http://www.w3.org/2001/XMLSchema" xmlns:p="http://schemas.microsoft.com/office/2006/metadata/properties" xmlns:ns2="ccee7b21-b760-4401-96ef-74da0c12b547" xmlns:ns3="66fea738-b356-47ee-9ac9-90f9573d8e9a" targetNamespace="http://schemas.microsoft.com/office/2006/metadata/properties" ma:root="true" ma:fieldsID="ca8c957f2e6c334f74bd32c1ec148402" ns2:_="" ns3:_="">
    <xsd:import namespace="ccee7b21-b760-4401-96ef-74da0c12b547"/>
    <xsd:import namespace="66fea738-b356-47ee-9ac9-90f9573d8e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ee7b21-b760-4401-96ef-74da0c12b5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Képcímkék" ma:readOnly="false" ma:fieldId="{5cf76f15-5ced-4ddc-b409-7134ff3c332f}" ma:taxonomyMulti="true" ma:sspId="01d0beb6-f273-48e7-85d4-dac867ddce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fea738-b356-47ee-9ac9-90f9573d8e9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d87b8f80-9d0c-4459-a251-116914c577ba}" ma:internalName="TaxCatchAll" ma:showField="CatchAllData" ma:web="66fea738-b356-47ee-9ac9-90f9573d8e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ee7b21-b760-4401-96ef-74da0c12b547">
      <Terms xmlns="http://schemas.microsoft.com/office/infopath/2007/PartnerControls"/>
    </lcf76f155ced4ddcb4097134ff3c332f>
    <TaxCatchAll xmlns="66fea738-b356-47ee-9ac9-90f9573d8e9a" xsi:nil="true"/>
  </documentManagement>
</p:properties>
</file>

<file path=customXml/itemProps1.xml><?xml version="1.0" encoding="utf-8"?>
<ds:datastoreItem xmlns:ds="http://schemas.openxmlformats.org/officeDocument/2006/customXml" ds:itemID="{575837B8-7714-4C28-B40F-D6A77A5600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50ECCF-E36A-45AE-85DC-1CE3DE2A7D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ee7b21-b760-4401-96ef-74da0c12b547"/>
    <ds:schemaRef ds:uri="66fea738-b356-47ee-9ac9-90f9573d8e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34372D-9598-4FF1-BD19-D6DDBD081911}">
  <ds:schemaRefs>
    <ds:schemaRef ds:uri="http://www.w3.org/XML/1998/namespace"/>
    <ds:schemaRef ds:uri="ccee7b21-b760-4401-96ef-74da0c12b547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66fea738-b356-47ee-9ac9-90f9573d8e9a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995</Words>
  <Application>Microsoft Office PowerPoint</Application>
  <PresentationFormat>On-screen Show (4:3)</PresentationFormat>
  <Paragraphs>156</Paragraphs>
  <Slides>18</Slides>
  <Notes>15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Office-téma</vt:lpstr>
      <vt:lpstr>Irányítórendszerek ágazat</vt:lpstr>
      <vt:lpstr>Irányítórendszerek (érzékelés – döntés – beavatkozás)</vt:lpstr>
      <vt:lpstr>Miért az irányítástechnika? (Mert nem ismeri a chatGPT.)</vt:lpstr>
      <vt:lpstr>Miért az irányítástechnika? (alkalmazási területek)</vt:lpstr>
      <vt:lpstr>Érzékelés Elvek, jelfedolgozás, alkalmazástechnika</vt:lpstr>
      <vt:lpstr>Automatizálás programozható eszközei PLC-től a Robotokig</vt:lpstr>
      <vt:lpstr>Beavatkozás szelepektől a robotokig</vt:lpstr>
      <vt:lpstr>A Irányítórendszerek ágazatról</vt:lpstr>
      <vt:lpstr>Tantárgyak</vt:lpstr>
      <vt:lpstr>Robotizált gyártórendszerek PLC-ktől robotokig</vt:lpstr>
      <vt:lpstr>Folyamatszabályozás folytonos és szakaszos technológiákhoz</vt:lpstr>
      <vt:lpstr>Robotizált gyátórendszerek labor hőmérséklet szabályozástól a robotprogramozásig</vt:lpstr>
      <vt:lpstr>Önálló labor és Szakdolgozat</vt:lpstr>
      <vt:lpstr>Témák</vt:lpstr>
      <vt:lpstr>Alkalmazási területek</vt:lpstr>
      <vt:lpstr>Szakmai gyakorlat</vt:lpstr>
      <vt:lpstr>Merre tovább?</vt:lpstr>
      <vt:lpstr>Laborlátogatás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gkovacs</dc:creator>
  <cp:lastModifiedBy>Kiss Bálint</cp:lastModifiedBy>
  <cp:revision>7</cp:revision>
  <dcterms:created xsi:type="dcterms:W3CDTF">2014-11-17T17:08:30Z</dcterms:created>
  <dcterms:modified xsi:type="dcterms:W3CDTF">2025-04-25T08:33:48Z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0x0101009D574B1FC5CE7D419C037DC6AB881D60</vt:lpwstr>
  </property>
  <property fmtid="{D5CDD505-2E9C-101B-9397-08002B2CF9AE}" pid="3" name="MediaServiceImageTags">
    <vt:lpwstr/>
  </property>
</Properties>
</file>